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391" r:id="rId2"/>
    <p:sldId id="257" r:id="rId3"/>
    <p:sldId id="409" r:id="rId4"/>
    <p:sldId id="297" r:id="rId5"/>
    <p:sldId id="298" r:id="rId6"/>
    <p:sldId id="299" r:id="rId7"/>
    <p:sldId id="301" r:id="rId8"/>
    <p:sldId id="326" r:id="rId9"/>
    <p:sldId id="302" r:id="rId10"/>
    <p:sldId id="262" r:id="rId11"/>
    <p:sldId id="317" r:id="rId12"/>
    <p:sldId id="380" r:id="rId13"/>
    <p:sldId id="327" r:id="rId14"/>
    <p:sldId id="328" r:id="rId15"/>
    <p:sldId id="329" r:id="rId16"/>
    <p:sldId id="330" r:id="rId17"/>
    <p:sldId id="381" r:id="rId18"/>
    <p:sldId id="395" r:id="rId19"/>
    <p:sldId id="296" r:id="rId20"/>
    <p:sldId id="288" r:id="rId21"/>
    <p:sldId id="303" r:id="rId22"/>
    <p:sldId id="309" r:id="rId23"/>
    <p:sldId id="304" r:id="rId24"/>
    <p:sldId id="306" r:id="rId25"/>
    <p:sldId id="389" r:id="rId26"/>
    <p:sldId id="322" r:id="rId27"/>
    <p:sldId id="311" r:id="rId28"/>
    <p:sldId id="332" r:id="rId29"/>
    <p:sldId id="384" r:id="rId30"/>
    <p:sldId id="260" r:id="rId31"/>
    <p:sldId id="261" r:id="rId32"/>
    <p:sldId id="333" r:id="rId33"/>
    <p:sldId id="280" r:id="rId34"/>
    <p:sldId id="385" r:id="rId35"/>
    <p:sldId id="386" r:id="rId36"/>
    <p:sldId id="325" r:id="rId37"/>
    <p:sldId id="312" r:id="rId38"/>
    <p:sldId id="398" r:id="rId39"/>
    <p:sldId id="399" r:id="rId40"/>
    <p:sldId id="334" r:id="rId41"/>
    <p:sldId id="382" r:id="rId42"/>
    <p:sldId id="335" r:id="rId43"/>
    <p:sldId id="346" r:id="rId44"/>
    <p:sldId id="343" r:id="rId45"/>
    <p:sldId id="344" r:id="rId46"/>
    <p:sldId id="345" r:id="rId47"/>
    <p:sldId id="338" r:id="rId48"/>
    <p:sldId id="339" r:id="rId49"/>
    <p:sldId id="340" r:id="rId50"/>
    <p:sldId id="341" r:id="rId51"/>
    <p:sldId id="337" r:id="rId52"/>
    <p:sldId id="352" r:id="rId53"/>
    <p:sldId id="353" r:id="rId54"/>
    <p:sldId id="354" r:id="rId55"/>
    <p:sldId id="355" r:id="rId56"/>
    <p:sldId id="356" r:id="rId57"/>
    <p:sldId id="359" r:id="rId58"/>
    <p:sldId id="358" r:id="rId59"/>
    <p:sldId id="397" r:id="rId60"/>
    <p:sldId id="406" r:id="rId61"/>
    <p:sldId id="361" r:id="rId62"/>
    <p:sldId id="263" r:id="rId63"/>
    <p:sldId id="264" r:id="rId64"/>
    <p:sldId id="363" r:id="rId65"/>
    <p:sldId id="347" r:id="rId66"/>
    <p:sldId id="364" r:id="rId67"/>
    <p:sldId id="362" r:id="rId68"/>
    <p:sldId id="365" r:id="rId69"/>
    <p:sldId id="393" r:id="rId70"/>
    <p:sldId id="388" r:id="rId71"/>
    <p:sldId id="376" r:id="rId72"/>
    <p:sldId id="377" r:id="rId73"/>
    <p:sldId id="378" r:id="rId74"/>
    <p:sldId id="370" r:id="rId75"/>
    <p:sldId id="407" r:id="rId76"/>
    <p:sldId id="400" r:id="rId77"/>
    <p:sldId id="403" r:id="rId78"/>
    <p:sldId id="404" r:id="rId79"/>
    <p:sldId id="405" r:id="rId80"/>
    <p:sldId id="375" r:id="rId81"/>
    <p:sldId id="372" r:id="rId82"/>
    <p:sldId id="373" r:id="rId83"/>
    <p:sldId id="32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82788" autoAdjust="0"/>
  </p:normalViewPr>
  <p:slideViewPr>
    <p:cSldViewPr snapToGrid="0">
      <p:cViewPr varScale="1">
        <p:scale>
          <a:sx n="73" d="100"/>
          <a:sy n="73"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01104684\Box%20Sync\Documents\conferences\USU%20ACT%20training%202015\RCT%20Data%20and%20Graph_last%20updated%20Sept%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Sheet1!$A$2:$A$7</c:f>
              <c:strCache>
                <c:ptCount val="6"/>
                <c:pt idx="0">
                  <c:v>Acceptance</c:v>
                </c:pt>
                <c:pt idx="1">
                  <c:v>Defusion</c:v>
                </c:pt>
                <c:pt idx="2">
                  <c:v>Present</c:v>
                </c:pt>
                <c:pt idx="3">
                  <c:v>Values</c:v>
                </c:pt>
                <c:pt idx="4">
                  <c:v>Mindful Combo</c:v>
                </c:pt>
                <c:pt idx="5">
                  <c:v>Mindful+Values</c:v>
                </c:pt>
              </c:strCache>
            </c:strRef>
          </c:cat>
          <c:val>
            <c:numRef>
              <c:f>Sheet1!$B$2:$B$7</c:f>
              <c:numCache>
                <c:formatCode>General</c:formatCode>
                <c:ptCount val="6"/>
                <c:pt idx="0">
                  <c:v>0.81</c:v>
                </c:pt>
                <c:pt idx="1">
                  <c:v>0.77</c:v>
                </c:pt>
                <c:pt idx="2">
                  <c:v>0.64</c:v>
                </c:pt>
                <c:pt idx="3">
                  <c:v>0.41</c:v>
                </c:pt>
                <c:pt idx="4">
                  <c:v>0.46</c:v>
                </c:pt>
                <c:pt idx="5">
                  <c:v>1.37</c:v>
                </c:pt>
              </c:numCache>
            </c:numRef>
          </c:val>
          <c:extLst xmlns:c16r2="http://schemas.microsoft.com/office/drawing/2015/06/chart">
            <c:ext xmlns:c16="http://schemas.microsoft.com/office/drawing/2014/chart" uri="{C3380CC4-5D6E-409C-BE32-E72D297353CC}">
              <c16:uniqueId val="{00000000-95B8-40DD-A7DD-88EB891A2D7F}"/>
            </c:ext>
          </c:extLst>
        </c:ser>
        <c:dLbls>
          <c:showLegendKey val="0"/>
          <c:showVal val="0"/>
          <c:showCatName val="0"/>
          <c:showSerName val="0"/>
          <c:showPercent val="0"/>
          <c:showBubbleSize val="0"/>
        </c:dLbls>
        <c:gapWidth val="150"/>
        <c:axId val="282206664"/>
        <c:axId val="282207448"/>
      </c:barChart>
      <c:catAx>
        <c:axId val="282206664"/>
        <c:scaling>
          <c:orientation val="minMax"/>
        </c:scaling>
        <c:delete val="0"/>
        <c:axPos val="b"/>
        <c:numFmt formatCode="General" sourceLinked="0"/>
        <c:majorTickMark val="out"/>
        <c:minorTickMark val="none"/>
        <c:tickLblPos val="nextTo"/>
        <c:crossAx val="282207448"/>
        <c:crosses val="autoZero"/>
        <c:auto val="1"/>
        <c:lblAlgn val="ctr"/>
        <c:lblOffset val="100"/>
        <c:noMultiLvlLbl val="0"/>
      </c:catAx>
      <c:valAx>
        <c:axId val="282207448"/>
        <c:scaling>
          <c:orientation val="minMax"/>
        </c:scaling>
        <c:delete val="0"/>
        <c:axPos val="l"/>
        <c:majorGridlines/>
        <c:title>
          <c:tx>
            <c:rich>
              <a:bodyPr rot="-5400000" vert="horz"/>
              <a:lstStyle/>
              <a:p>
                <a:pPr>
                  <a:defRPr/>
                </a:pPr>
                <a:r>
                  <a:rPr lang="en-US" sz="1800" b="1" i="0" baseline="0" dirty="0" smtClean="0">
                    <a:effectLst/>
                  </a:rPr>
                  <a:t>Effect size</a:t>
                </a:r>
                <a:endParaRPr lang="en-US" dirty="0">
                  <a:effectLst/>
                </a:endParaRPr>
              </a:p>
            </c:rich>
          </c:tx>
          <c:layout>
            <c:manualLayout>
              <c:xMode val="edge"/>
              <c:yMode val="edge"/>
              <c:x val="9.522730649234883E-3"/>
              <c:y val="3.6986748027600853E-3"/>
            </c:manualLayout>
          </c:layout>
          <c:overlay val="0"/>
        </c:title>
        <c:numFmt formatCode="General" sourceLinked="1"/>
        <c:majorTickMark val="out"/>
        <c:minorTickMark val="none"/>
        <c:tickLblPos val="nextTo"/>
        <c:crossAx val="282206664"/>
        <c:crosses val="autoZero"/>
        <c:crossBetween val="between"/>
      </c:valAx>
      <c:spPr>
        <a:solidFill>
          <a:schemeClr val="bg1"/>
        </a:solidFill>
      </c:spPr>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May 2016: 144 ACT RCTs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4.5184340275222605E-2"/>
          <c:y val="9.9601544372170864E-2"/>
          <c:w val="0.9252206441484534"/>
          <c:h val="0.85808741298642022"/>
        </c:manualLayout>
      </c:layout>
      <c:areaChart>
        <c:grouping val="stacked"/>
        <c:varyColors val="0"/>
        <c:ser>
          <c:idx val="0"/>
          <c:order val="0"/>
          <c:spPr>
            <a:pattFill prst="ltUpDiag">
              <a:fgClr>
                <a:schemeClr val="accent1"/>
              </a:fgClr>
              <a:bgClr>
                <a:schemeClr val="accent1">
                  <a:lumMod val="20000"/>
                  <a:lumOff val="80000"/>
                </a:schemeClr>
              </a:bgClr>
            </a:pattFill>
            <a:ln>
              <a:noFill/>
            </a:ln>
            <a:effectLst>
              <a:innerShdw blurRad="114300">
                <a:schemeClr val="accent1"/>
              </a:innerShdw>
            </a:effectLst>
          </c:spPr>
          <c:cat>
            <c:numRef>
              <c:f>Sheet1!$A$1:$A$31</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Sheet1!$B$1:$B$31</c:f>
              <c:numCache>
                <c:formatCode>General</c:formatCode>
                <c:ptCount val="31"/>
                <c:pt idx="0">
                  <c:v>1</c:v>
                </c:pt>
                <c:pt idx="1">
                  <c:v>1</c:v>
                </c:pt>
                <c:pt idx="2">
                  <c:v>1</c:v>
                </c:pt>
                <c:pt idx="3">
                  <c:v>2</c:v>
                </c:pt>
                <c:pt idx="4">
                  <c:v>2</c:v>
                </c:pt>
                <c:pt idx="5">
                  <c:v>2</c:v>
                </c:pt>
                <c:pt idx="6">
                  <c:v>2</c:v>
                </c:pt>
                <c:pt idx="7">
                  <c:v>2</c:v>
                </c:pt>
                <c:pt idx="8">
                  <c:v>2</c:v>
                </c:pt>
                <c:pt idx="9">
                  <c:v>2</c:v>
                </c:pt>
                <c:pt idx="10">
                  <c:v>2</c:v>
                </c:pt>
                <c:pt idx="11">
                  <c:v>2</c:v>
                </c:pt>
                <c:pt idx="12">
                  <c:v>2</c:v>
                </c:pt>
                <c:pt idx="13">
                  <c:v>2</c:v>
                </c:pt>
                <c:pt idx="14">
                  <c:v>3</c:v>
                </c:pt>
                <c:pt idx="15">
                  <c:v>3</c:v>
                </c:pt>
                <c:pt idx="16">
                  <c:v>4</c:v>
                </c:pt>
                <c:pt idx="17">
                  <c:v>5</c:v>
                </c:pt>
                <c:pt idx="18">
                  <c:v>9</c:v>
                </c:pt>
                <c:pt idx="19">
                  <c:v>9</c:v>
                </c:pt>
                <c:pt idx="20">
                  <c:v>13</c:v>
                </c:pt>
                <c:pt idx="21">
                  <c:v>19</c:v>
                </c:pt>
                <c:pt idx="22">
                  <c:v>23</c:v>
                </c:pt>
                <c:pt idx="23">
                  <c:v>27</c:v>
                </c:pt>
                <c:pt idx="24">
                  <c:v>35</c:v>
                </c:pt>
                <c:pt idx="25">
                  <c:v>47</c:v>
                </c:pt>
                <c:pt idx="26">
                  <c:v>61</c:v>
                </c:pt>
                <c:pt idx="27">
                  <c:v>85</c:v>
                </c:pt>
                <c:pt idx="28">
                  <c:v>111</c:v>
                </c:pt>
                <c:pt idx="29">
                  <c:v>128</c:v>
                </c:pt>
                <c:pt idx="30">
                  <c:v>144</c:v>
                </c:pt>
              </c:numCache>
            </c:numRef>
          </c:val>
          <c:extLst xmlns:c16r2="http://schemas.microsoft.com/office/drawing/2015/06/chart">
            <c:ext xmlns:c16="http://schemas.microsoft.com/office/drawing/2014/chart" uri="{C3380CC4-5D6E-409C-BE32-E72D297353CC}">
              <c16:uniqueId val="{00000000-C65D-4EB2-B95F-E7D4773BC496}"/>
            </c:ext>
          </c:extLst>
        </c:ser>
        <c:dLbls>
          <c:showLegendKey val="0"/>
          <c:showVal val="0"/>
          <c:showCatName val="0"/>
          <c:showSerName val="0"/>
          <c:showPercent val="0"/>
          <c:showBubbleSize val="0"/>
        </c:dLbls>
        <c:axId val="322608984"/>
        <c:axId val="322604280"/>
      </c:areaChart>
      <c:catAx>
        <c:axId val="322608984"/>
        <c:scaling>
          <c:orientation val="minMax"/>
        </c:scaling>
        <c:delete val="0"/>
        <c:axPos val="b"/>
        <c:numFmt formatCode="General" sourceLinked="1"/>
        <c:majorTickMark val="out"/>
        <c:minorTickMark val="out"/>
        <c:tickLblPos val="nextTo"/>
        <c:spPr>
          <a:solidFill>
            <a:schemeClr val="bg1"/>
          </a:solidFill>
          <a:ln>
            <a:noFill/>
          </a:ln>
          <a:effectLst/>
        </c:spPr>
        <c:txPr>
          <a:bodyPr rot="-60000000" spcFirstLastPara="1" vertOverflow="ellipsis" vert="horz" wrap="square" anchor="ctr" anchorCtr="1"/>
          <a:lstStyle/>
          <a:p>
            <a:pPr>
              <a:defRPr sz="1197" b="0" i="0" u="none" strike="noStrike" kern="1200" cap="all" spc="120" normalizeH="0" baseline="0">
                <a:solidFill>
                  <a:schemeClr val="tx1">
                    <a:lumMod val="65000"/>
                    <a:lumOff val="35000"/>
                  </a:schemeClr>
                </a:solidFill>
                <a:latin typeface="+mn-lt"/>
                <a:ea typeface="+mn-ea"/>
                <a:cs typeface="+mn-cs"/>
              </a:defRPr>
            </a:pPr>
            <a:endParaRPr lang="en-US"/>
          </a:p>
        </c:txPr>
        <c:crossAx val="322604280"/>
        <c:crosses val="autoZero"/>
        <c:auto val="1"/>
        <c:lblAlgn val="ctr"/>
        <c:lblOffset val="100"/>
        <c:noMultiLvlLbl val="0"/>
      </c:catAx>
      <c:valAx>
        <c:axId val="322604280"/>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08984"/>
        <c:crosses val="autoZero"/>
        <c:crossBetween val="midCat"/>
      </c:valAx>
      <c:spPr>
        <a:solidFill>
          <a:schemeClr val="bg1"/>
        </a:solid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8">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defRPr sz="1197" b="0" kern="1200" cap="all" spc="120" normalizeH="0" baseline="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pattFill prst="ltUpDiag">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styleClr val="auto"/>
    </cs:effectRef>
    <cs:fontRef idx="minor">
      <a:schemeClr val="tx1"/>
    </cs:fontRef>
    <cs:spPr>
      <a:pattFill prst="ltUpDiag">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tx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solidFill>
        <a:schemeClr val="lt1"/>
      </a:solidFill>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solidFill>
        <a:schemeClr val="lt1"/>
      </a:solid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 Id="rId4"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9893A-CE5C-482A-B1F1-87EC8D2F6DD6}" type="datetimeFigureOut">
              <a:rPr lang="en-US" smtClean="0"/>
              <a:t>6/14/2016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4BB90-A2A7-45FC-820C-CCB4E1811BB7}" type="slidenum">
              <a:rPr lang="en-US" smtClean="0"/>
              <a:t>‹#›</a:t>
            </a:fld>
            <a:endParaRPr lang="en-US"/>
          </a:p>
        </p:txBody>
      </p:sp>
    </p:spTree>
    <p:extLst>
      <p:ext uri="{BB962C8B-B14F-4D97-AF65-F5344CB8AC3E}">
        <p14:creationId xmlns:p14="http://schemas.microsoft.com/office/powerpoint/2010/main" val="27435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introducing DJ</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1</a:t>
            </a:fld>
            <a:endParaRPr lang="en-US"/>
          </a:p>
        </p:txBody>
      </p:sp>
    </p:spTree>
    <p:extLst>
      <p:ext uri="{BB962C8B-B14F-4D97-AF65-F5344CB8AC3E}">
        <p14:creationId xmlns:p14="http://schemas.microsoft.com/office/powerpoint/2010/main" val="255914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Jay</a:t>
            </a:r>
            <a:r>
              <a:rPr lang="en-US" baseline="0" dirty="0" smtClean="0"/>
              <a:t> want to work with us…my guess is that we tapped into some value of his and he was happy to give us his time.</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18</a:t>
            </a:fld>
            <a:endParaRPr lang="en-US"/>
          </a:p>
        </p:txBody>
      </p:sp>
    </p:spTree>
    <p:extLst>
      <p:ext uri="{BB962C8B-B14F-4D97-AF65-F5344CB8AC3E}">
        <p14:creationId xmlns:p14="http://schemas.microsoft.com/office/powerpoint/2010/main" val="216472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tell Friman story. </a:t>
            </a:r>
          </a:p>
          <a:p>
            <a:r>
              <a:rPr lang="en-US" dirty="0" smtClean="0"/>
              <a:t>Note Mike Levin</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20</a:t>
            </a:fld>
            <a:endParaRPr lang="en-US"/>
          </a:p>
        </p:txBody>
      </p:sp>
    </p:spTree>
    <p:extLst>
      <p:ext uri="{BB962C8B-B14F-4D97-AF65-F5344CB8AC3E}">
        <p14:creationId xmlns:p14="http://schemas.microsoft.com/office/powerpoint/2010/main" val="61366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interest shared with many people. But I have to be honest, when I hear this described it does not tackle the complicated clinical issues we deal with. </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23</a:t>
            </a:fld>
            <a:endParaRPr lang="en-US"/>
          </a:p>
        </p:txBody>
      </p:sp>
    </p:spTree>
    <p:extLst>
      <p:ext uri="{BB962C8B-B14F-4D97-AF65-F5344CB8AC3E}">
        <p14:creationId xmlns:p14="http://schemas.microsoft.com/office/powerpoint/2010/main" val="163223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 Odum… Dennis </a:t>
            </a:r>
            <a:r>
              <a:rPr lang="en-US" dirty="0" err="1" smtClean="0"/>
              <a:t>Tirch</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24</a:t>
            </a:fld>
            <a:endParaRPr lang="en-US"/>
          </a:p>
        </p:txBody>
      </p:sp>
    </p:spTree>
    <p:extLst>
      <p:ext uri="{BB962C8B-B14F-4D97-AF65-F5344CB8AC3E}">
        <p14:creationId xmlns:p14="http://schemas.microsoft.com/office/powerpoint/2010/main" val="71442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are doing a good job</a:t>
            </a:r>
            <a:r>
              <a:rPr lang="en-US" baseline="0" dirty="0" smtClean="0"/>
              <a:t> at translational</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27</a:t>
            </a:fld>
            <a:endParaRPr lang="en-US"/>
          </a:p>
        </p:txBody>
      </p:sp>
    </p:spTree>
    <p:extLst>
      <p:ext uri="{BB962C8B-B14F-4D97-AF65-F5344CB8AC3E}">
        <p14:creationId xmlns:p14="http://schemas.microsoft.com/office/powerpoint/2010/main" val="351057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Predefined goals</a:t>
            </a:r>
          </a:p>
          <a:p>
            <a:r>
              <a:rPr lang="en-US" dirty="0" smtClean="0"/>
              <a:t>Whole</a:t>
            </a:r>
            <a:r>
              <a:rPr lang="en-US" baseline="0" dirty="0" smtClean="0"/>
              <a:t> event</a:t>
            </a:r>
          </a:p>
          <a:p>
            <a:r>
              <a:rPr lang="en-US" baseline="0" dirty="0" smtClean="0"/>
              <a:t>Pragmatically useful</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28</a:t>
            </a:fld>
            <a:endParaRPr lang="en-US"/>
          </a:p>
        </p:txBody>
      </p:sp>
    </p:spTree>
    <p:extLst>
      <p:ext uri="{BB962C8B-B14F-4D97-AF65-F5344CB8AC3E}">
        <p14:creationId xmlns:p14="http://schemas.microsoft.com/office/powerpoint/2010/main" val="2764639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29</a:t>
            </a:fld>
            <a:endParaRPr lang="en-US"/>
          </a:p>
        </p:txBody>
      </p:sp>
    </p:spTree>
    <p:extLst>
      <p:ext uri="{BB962C8B-B14F-4D97-AF65-F5344CB8AC3E}">
        <p14:creationId xmlns:p14="http://schemas.microsoft.com/office/powerpoint/2010/main" val="88678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69FF6B95-AF1D-45BF-9489-5B6C6FDAFB5C}" type="slidenum">
              <a:rPr lang="en-US" smtClean="0"/>
              <a:pPr/>
              <a:t>30</a:t>
            </a:fld>
            <a:endParaRPr lang="en-US" smtClean="0"/>
          </a:p>
        </p:txBody>
      </p:sp>
    </p:spTree>
    <p:extLst>
      <p:ext uri="{BB962C8B-B14F-4D97-AF65-F5344CB8AC3E}">
        <p14:creationId xmlns:p14="http://schemas.microsoft.com/office/powerpoint/2010/main" val="229513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54EF2E51-9B4D-42D0-B0DE-6A93E40B0E9E}" type="slidenum">
              <a:rPr lang="en-US" smtClean="0"/>
              <a:pPr/>
              <a:t>32</a:t>
            </a:fld>
            <a:endParaRPr lang="en-US" smtClean="0"/>
          </a:p>
        </p:txBody>
      </p:sp>
    </p:spTree>
    <p:extLst>
      <p:ext uri="{BB962C8B-B14F-4D97-AF65-F5344CB8AC3E}">
        <p14:creationId xmlns:p14="http://schemas.microsoft.com/office/powerpoint/2010/main" val="351855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9B7B460-7349-42B4-AA72-8F8BF08C495C}" type="slidenum">
              <a:rPr lang="en-US" smtClean="0"/>
              <a:t>33</a:t>
            </a:fld>
            <a:endParaRPr lang="en-US"/>
          </a:p>
        </p:txBody>
      </p:sp>
    </p:spTree>
    <p:extLst>
      <p:ext uri="{BB962C8B-B14F-4D97-AF65-F5344CB8AC3E}">
        <p14:creationId xmlns:p14="http://schemas.microsoft.com/office/powerpoint/2010/main" val="150828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21425999-64A4-45C0-AFA4-70EA6195E862}" type="slidenum">
              <a:rPr lang="en-US" smtClean="0">
                <a:solidFill>
                  <a:srgbClr val="000000"/>
                </a:solidFill>
              </a:rPr>
              <a:pPr/>
              <a:t>2</a:t>
            </a:fld>
            <a:endParaRPr lang="en-US" smtClean="0">
              <a:solidFill>
                <a:srgbClr val="000000"/>
              </a:solidFill>
            </a:endParaRPr>
          </a:p>
        </p:txBody>
      </p:sp>
    </p:spTree>
    <p:extLst>
      <p:ext uri="{BB962C8B-B14F-4D97-AF65-F5344CB8AC3E}">
        <p14:creationId xmlns:p14="http://schemas.microsoft.com/office/powerpoint/2010/main" val="172047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34</a:t>
            </a:fld>
            <a:endParaRPr lang="en-US"/>
          </a:p>
        </p:txBody>
      </p:sp>
    </p:spTree>
    <p:extLst>
      <p:ext uri="{BB962C8B-B14F-4D97-AF65-F5344CB8AC3E}">
        <p14:creationId xmlns:p14="http://schemas.microsoft.com/office/powerpoint/2010/main" val="1020945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work has gotten out to the larger audience but fairly poor work within the applied world. </a:t>
            </a:r>
            <a:endParaRPr lang="en-US" dirty="0" smtClean="0"/>
          </a:p>
          <a:p>
            <a:pPr eaLnBrk="1" hangingPunct="1"/>
            <a:r>
              <a:rPr lang="en-US" dirty="0" smtClean="0"/>
              <a:t>RFT researchers are amazing,</a:t>
            </a:r>
            <a:r>
              <a:rPr lang="en-US" baseline="0" dirty="0" smtClean="0"/>
              <a:t> but </a:t>
            </a:r>
            <a:r>
              <a:rPr lang="en-US" baseline="0" dirty="0" err="1" smtClean="0"/>
              <a:t>overwhelmend</a:t>
            </a:r>
            <a:r>
              <a:rPr lang="en-US" baseline="0" dirty="0" smtClean="0"/>
              <a:t> by the applied people.</a:t>
            </a:r>
          </a:p>
          <a:p>
            <a:pPr eaLnBrk="1" hangingPunct="1"/>
            <a:r>
              <a:rPr lang="en-US" baseline="0" dirty="0" smtClean="0"/>
              <a:t>Example of talk in Reno…Hayes, G Terrence Wilson, Todd </a:t>
            </a:r>
            <a:r>
              <a:rPr lang="en-US" baseline="0" dirty="0" err="1" smtClean="0"/>
              <a:t>Kashdin</a:t>
            </a:r>
            <a:r>
              <a:rPr lang="en-US" baseline="0" dirty="0" smtClean="0"/>
              <a:t>, Follette……..plumb and Dahl</a:t>
            </a:r>
          </a:p>
          <a:p>
            <a:pPr eaLnBrk="1" hangingPunct="1"/>
            <a:endParaRPr lang="en-US" baseline="0" dirty="0" smtClean="0"/>
          </a:p>
          <a:p>
            <a:r>
              <a:rPr lang="en-US" dirty="0" smtClean="0"/>
              <a:t>My values in this area of work. </a:t>
            </a:r>
          </a:p>
          <a:p>
            <a:r>
              <a:rPr lang="en-US" dirty="0" smtClean="0"/>
              <a:t>Building this translation. Really hard with more applied pulls. </a:t>
            </a:r>
          </a:p>
          <a:p>
            <a:pPr eaLnBrk="1" hangingPunct="1"/>
            <a:endParaRPr lang="en-US" baseline="0" dirty="0" smtClean="0"/>
          </a:p>
          <a:p>
            <a:pPr eaLnBrk="1" hangingPunct="1"/>
            <a:endParaRPr lang="en-US" baseline="0" dirty="0" smtClean="0"/>
          </a:p>
          <a:p>
            <a:pPr eaLnBrk="1" hangingPunct="1"/>
            <a:endParaRPr lang="en-US" baseline="0" dirty="0" smtClean="0"/>
          </a:p>
          <a:p>
            <a:pPr eaLnBrk="1" hangingPunct="1"/>
            <a:endParaRPr lang="en-US" dirty="0" smtClean="0"/>
          </a:p>
        </p:txBody>
      </p:sp>
      <p:sp>
        <p:nvSpPr>
          <p:cNvPr id="131076" name="Slide Number Placeholder 3"/>
          <p:cNvSpPr>
            <a:spLocks noGrp="1"/>
          </p:cNvSpPr>
          <p:nvPr>
            <p:ph type="sldNum" sz="quarter" idx="5"/>
          </p:nvPr>
        </p:nvSpPr>
        <p:spPr>
          <a:noFill/>
        </p:spPr>
        <p:txBody>
          <a:bodyPr/>
          <a:lstStyle/>
          <a:p>
            <a:fld id="{CDAE8877-80B4-4087-898F-1717088BC140}" type="slidenum">
              <a:rPr lang="en-US" smtClean="0"/>
              <a:pPr/>
              <a:t>35</a:t>
            </a:fld>
            <a:endParaRPr lang="en-US" smtClean="0"/>
          </a:p>
        </p:txBody>
      </p:sp>
    </p:spTree>
    <p:extLst>
      <p:ext uri="{BB962C8B-B14F-4D97-AF65-F5344CB8AC3E}">
        <p14:creationId xmlns:p14="http://schemas.microsoft.com/office/powerpoint/2010/main" val="309189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really build up a translational program I interacted with these guys</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38</a:t>
            </a:fld>
            <a:endParaRPr lang="en-US"/>
          </a:p>
        </p:txBody>
      </p:sp>
    </p:spTree>
    <p:extLst>
      <p:ext uri="{BB962C8B-B14F-4D97-AF65-F5344CB8AC3E}">
        <p14:creationId xmlns:p14="http://schemas.microsoft.com/office/powerpoint/2010/main" val="379254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Culturally competent research…you don’t just walk in and tell them what they need. </a:t>
            </a:r>
          </a:p>
          <a:p>
            <a:r>
              <a:rPr lang="en-US" dirty="0" smtClean="0"/>
              <a:t>Committees. Readings. Classes. Office meetings. </a:t>
            </a:r>
          </a:p>
          <a:p>
            <a:r>
              <a:rPr lang="en-US" dirty="0" smtClean="0"/>
              <a:t>Greg,</a:t>
            </a:r>
            <a:r>
              <a:rPr lang="en-US" baseline="0" dirty="0" smtClean="0"/>
              <a:t> it was important to him to have a full understanding of BA and to help BA have an impact</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39</a:t>
            </a:fld>
            <a:endParaRPr lang="en-US"/>
          </a:p>
        </p:txBody>
      </p:sp>
    </p:spTree>
    <p:extLst>
      <p:ext uri="{BB962C8B-B14F-4D97-AF65-F5344CB8AC3E}">
        <p14:creationId xmlns:p14="http://schemas.microsoft.com/office/powerpoint/2010/main" val="4083271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smtClean="0"/>
          </a:p>
        </p:txBody>
      </p:sp>
      <p:sp>
        <p:nvSpPr>
          <p:cNvPr id="107524" name="Slide Number Placeholder 3"/>
          <p:cNvSpPr>
            <a:spLocks noGrp="1"/>
          </p:cNvSpPr>
          <p:nvPr>
            <p:ph type="sldNum" sz="quarter" idx="5"/>
          </p:nvPr>
        </p:nvSpPr>
        <p:spPr>
          <a:noFill/>
        </p:spPr>
        <p:txBody>
          <a:bodyPr/>
          <a:lstStyle/>
          <a:p>
            <a:fld id="{707034E6-2C35-427B-83BB-82D294A74DC4}" type="slidenum">
              <a:rPr lang="en-US" smtClean="0"/>
              <a:pPr/>
              <a:t>41</a:t>
            </a:fld>
            <a:endParaRPr lang="en-US" smtClean="0"/>
          </a:p>
        </p:txBody>
      </p:sp>
    </p:spTree>
    <p:extLst>
      <p:ext uri="{BB962C8B-B14F-4D97-AF65-F5344CB8AC3E}">
        <p14:creationId xmlns:p14="http://schemas.microsoft.com/office/powerpoint/2010/main" val="2956652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9C11-C23C-48CD-B6D3-B971901FE72C}" type="slidenum">
              <a:rPr lang="en-US" smtClean="0"/>
              <a:t>52</a:t>
            </a:fld>
            <a:endParaRPr lang="en-US"/>
          </a:p>
        </p:txBody>
      </p:sp>
    </p:spTree>
    <p:extLst>
      <p:ext uri="{BB962C8B-B14F-4D97-AF65-F5344CB8AC3E}">
        <p14:creationId xmlns:p14="http://schemas.microsoft.com/office/powerpoint/2010/main" val="3591566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9C11-C23C-48CD-B6D3-B971901FE72C}" type="slidenum">
              <a:rPr lang="en-US" smtClean="0"/>
              <a:t>53</a:t>
            </a:fld>
            <a:endParaRPr lang="en-US"/>
          </a:p>
        </p:txBody>
      </p:sp>
    </p:spTree>
    <p:extLst>
      <p:ext uri="{BB962C8B-B14F-4D97-AF65-F5344CB8AC3E}">
        <p14:creationId xmlns:p14="http://schemas.microsoft.com/office/powerpoint/2010/main" val="3247981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9C11-C23C-48CD-B6D3-B971901FE72C}" type="slidenum">
              <a:rPr lang="en-US" smtClean="0"/>
              <a:t>54</a:t>
            </a:fld>
            <a:endParaRPr lang="en-US"/>
          </a:p>
        </p:txBody>
      </p:sp>
    </p:spTree>
    <p:extLst>
      <p:ext uri="{BB962C8B-B14F-4D97-AF65-F5344CB8AC3E}">
        <p14:creationId xmlns:p14="http://schemas.microsoft.com/office/powerpoint/2010/main" val="1161480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9C11-C23C-48CD-B6D3-B971901FE72C}" type="slidenum">
              <a:rPr lang="en-US" smtClean="0"/>
              <a:t>55</a:t>
            </a:fld>
            <a:endParaRPr lang="en-US"/>
          </a:p>
        </p:txBody>
      </p:sp>
    </p:spTree>
    <p:extLst>
      <p:ext uri="{BB962C8B-B14F-4D97-AF65-F5344CB8AC3E}">
        <p14:creationId xmlns:p14="http://schemas.microsoft.com/office/powerpoint/2010/main" val="2657877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9C11-C23C-48CD-B6D3-B971901FE72C}" type="slidenum">
              <a:rPr lang="en-US" smtClean="0"/>
              <a:t>56</a:t>
            </a:fld>
            <a:endParaRPr lang="en-US"/>
          </a:p>
        </p:txBody>
      </p:sp>
    </p:spTree>
    <p:extLst>
      <p:ext uri="{BB962C8B-B14F-4D97-AF65-F5344CB8AC3E}">
        <p14:creationId xmlns:p14="http://schemas.microsoft.com/office/powerpoint/2010/main" val="408029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transitioning to next slide: “I found this talk odd as I was preparing</a:t>
            </a:r>
            <a:r>
              <a:rPr lang="en-US" baseline="0" dirty="0" smtClean="0"/>
              <a:t> it because it was not about a research topic, it’s about a process. I’m going to talk about my research process over the last 17 years. Hopefully there is something inspirational in there for someone.” </a:t>
            </a:r>
            <a:endParaRPr lang="en-US" dirty="0" smtClean="0"/>
          </a:p>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8</a:t>
            </a:fld>
            <a:endParaRPr lang="en-US"/>
          </a:p>
        </p:txBody>
      </p:sp>
    </p:spTree>
    <p:extLst>
      <p:ext uri="{BB962C8B-B14F-4D97-AF65-F5344CB8AC3E}">
        <p14:creationId xmlns:p14="http://schemas.microsoft.com/office/powerpoint/2010/main" val="4208731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9C11-C23C-48CD-B6D3-B971901FE72C}" type="slidenum">
              <a:rPr lang="en-US" smtClean="0"/>
              <a:t>57</a:t>
            </a:fld>
            <a:endParaRPr lang="en-US"/>
          </a:p>
        </p:txBody>
      </p:sp>
    </p:spTree>
    <p:extLst>
      <p:ext uri="{BB962C8B-B14F-4D97-AF65-F5344CB8AC3E}">
        <p14:creationId xmlns:p14="http://schemas.microsoft.com/office/powerpoint/2010/main" val="2698941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a better way to show this</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58</a:t>
            </a:fld>
            <a:endParaRPr lang="en-US"/>
          </a:p>
        </p:txBody>
      </p:sp>
    </p:spTree>
    <p:extLst>
      <p:ext uri="{BB962C8B-B14F-4D97-AF65-F5344CB8AC3E}">
        <p14:creationId xmlns:p14="http://schemas.microsoft.com/office/powerpoint/2010/main" val="259789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59</a:t>
            </a:fld>
            <a:endParaRPr lang="en-US"/>
          </a:p>
        </p:txBody>
      </p:sp>
    </p:spTree>
    <p:extLst>
      <p:ext uri="{BB962C8B-B14F-4D97-AF65-F5344CB8AC3E}">
        <p14:creationId xmlns:p14="http://schemas.microsoft.com/office/powerpoint/2010/main" val="1952155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Greg and Amy knew that it occurred, how it occurred, for whom it occurred, how to measure, its parameters….but reviewers</a:t>
            </a:r>
            <a:r>
              <a:rPr lang="en-US" baseline="0" dirty="0" smtClean="0"/>
              <a:t> and grant agencies were asking “what are you going to do about it?” </a:t>
            </a:r>
            <a:endParaRPr lang="en-US" dirty="0" smtClean="0"/>
          </a:p>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61</a:t>
            </a:fld>
            <a:endParaRPr lang="en-US"/>
          </a:p>
        </p:txBody>
      </p:sp>
    </p:spTree>
    <p:extLst>
      <p:ext uri="{BB962C8B-B14F-4D97-AF65-F5344CB8AC3E}">
        <p14:creationId xmlns:p14="http://schemas.microsoft.com/office/powerpoint/2010/main" val="477993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relationship is going to be pretty consistent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69</a:t>
            </a:fld>
            <a:endParaRPr lang="en-US"/>
          </a:p>
        </p:txBody>
      </p:sp>
    </p:spTree>
    <p:extLst>
      <p:ext uri="{BB962C8B-B14F-4D97-AF65-F5344CB8AC3E}">
        <p14:creationId xmlns:p14="http://schemas.microsoft.com/office/powerpoint/2010/main" val="3447257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Extinction</a:t>
            </a:r>
            <a:r>
              <a:rPr lang="en-US" baseline="0" dirty="0" smtClean="0"/>
              <a:t> is a huge part of lots of our lives ignoring problem behavior in kids, part if time out, quitting any habit, ….for me treatment of anxiety disorders</a:t>
            </a:r>
          </a:p>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70</a:t>
            </a:fld>
            <a:endParaRPr lang="en-US"/>
          </a:p>
        </p:txBody>
      </p:sp>
    </p:spTree>
    <p:extLst>
      <p:ext uri="{BB962C8B-B14F-4D97-AF65-F5344CB8AC3E}">
        <p14:creationId xmlns:p14="http://schemas.microsoft.com/office/powerpoint/2010/main" val="1610076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bg1"/>
                </a:solidFill>
              </a:rPr>
              <a:t>	- Reappearance of extinguished behavior when an alternative  behavior introduced during extinction is subsequently also placed on extinction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bg1"/>
                </a:solidFill>
              </a:rPr>
              <a:t>I was on this thesis. </a:t>
            </a:r>
          </a:p>
          <a:p>
            <a:pPr marL="171450" indent="-171450" eaLnBrk="1" hangingPunct="1">
              <a:buFontTx/>
              <a:buChar char="•"/>
            </a:pPr>
            <a:r>
              <a:rPr lang="en-US" altLang="en-US" sz="1200" dirty="0" smtClean="0">
                <a:latin typeface="Gill Sans" charset="0"/>
              </a:rPr>
              <a:t>One important finding within the resurgence literature is </a:t>
            </a:r>
          </a:p>
          <a:p>
            <a:pPr marL="627063" lvl="1" indent="-171450" eaLnBrk="1" hangingPunct="1">
              <a:buFontTx/>
              <a:buChar char="•"/>
            </a:pPr>
            <a:r>
              <a:rPr lang="en-US" altLang="en-US" sz="1200" dirty="0" smtClean="0">
                <a:latin typeface="Gill Sans" charset="0"/>
              </a:rPr>
              <a:t>While higher rates of alternative reinforcement tend to result in faster and more complete extinction of target behavior</a:t>
            </a:r>
          </a:p>
          <a:p>
            <a:pPr marL="627063" lvl="1" indent="-171450" eaLnBrk="1" hangingPunct="1">
              <a:buFontTx/>
              <a:buChar char="•"/>
            </a:pPr>
            <a:r>
              <a:rPr lang="en-US" altLang="en-US" sz="1200" dirty="0" smtClean="0">
                <a:latin typeface="Gill Sans" charset="0"/>
              </a:rPr>
              <a:t>They also result in more resurgence of target behavior once alternative reinforcement has been removed</a:t>
            </a:r>
          </a:p>
          <a:p>
            <a:pPr marL="171450" indent="-171450" eaLnBrk="1" hangingPunct="1">
              <a:buFontTx/>
              <a:buChar char="•"/>
            </a:pPr>
            <a:r>
              <a:rPr lang="en-US" altLang="en-US" sz="1200" dirty="0" smtClean="0">
                <a:latin typeface="Gill Sans" charset="0"/>
              </a:rPr>
              <a:t>In addition, lean rates of alternative reinforcement can have either</a:t>
            </a:r>
          </a:p>
          <a:p>
            <a:pPr marL="627063" lvl="1" indent="-171450" eaLnBrk="1" hangingPunct="1">
              <a:buFontTx/>
              <a:buChar char="•"/>
            </a:pPr>
            <a:r>
              <a:rPr lang="en-US" altLang="en-US" sz="1200" dirty="0" smtClean="0">
                <a:latin typeface="Gill Sans" charset="0"/>
              </a:rPr>
              <a:t>No effect on the rate of extinction of target behavior, </a:t>
            </a:r>
          </a:p>
          <a:p>
            <a:pPr marL="627063" lvl="1" indent="-171450" eaLnBrk="1" hangingPunct="1">
              <a:buFontTx/>
              <a:buChar char="•"/>
            </a:pPr>
            <a:r>
              <a:rPr lang="en-US" altLang="en-US" sz="1200" dirty="0" smtClean="0">
                <a:latin typeface="Gill Sans" charset="0"/>
              </a:rPr>
              <a:t>Or actually have a detrimental effect by hindering extinction</a:t>
            </a:r>
          </a:p>
          <a:p>
            <a:pPr marL="627063" lvl="1" indent="-171450" eaLnBrk="1" hangingPunct="1">
              <a:buFontTx/>
              <a:buChar char="•"/>
            </a:pPr>
            <a:r>
              <a:rPr lang="en-US" altLang="en-US" sz="1200" dirty="0" smtClean="0">
                <a:latin typeface="Gill Sans" charset="0"/>
              </a:rPr>
              <a:t>While sometimes still resulting in resurgence</a:t>
            </a:r>
          </a:p>
          <a:p>
            <a:pPr marL="171450" indent="-171450" eaLnBrk="1" hangingPunct="1">
              <a:buFontTx/>
              <a:buChar char="•"/>
            </a:pPr>
            <a:r>
              <a:rPr lang="en-US" altLang="en-US" sz="1200" dirty="0" smtClean="0">
                <a:latin typeface="Gill Sans" charset="0"/>
              </a:rPr>
              <a:t>These findings could have important implications for clinicians treating anxiety</a:t>
            </a:r>
          </a:p>
          <a:p>
            <a:pPr marL="627063" lvl="1" indent="-171450" eaLnBrk="1" hangingPunct="1">
              <a:buFontTx/>
              <a:buChar char="•"/>
            </a:pPr>
            <a:r>
              <a:rPr lang="en-US" altLang="en-US" sz="1200" dirty="0" smtClean="0">
                <a:latin typeface="Gill Sans" charset="0"/>
              </a:rPr>
              <a:t>As higher rates of alternative reinforcement</a:t>
            </a:r>
          </a:p>
          <a:p>
            <a:pPr marL="627063" lvl="1" indent="-171450" eaLnBrk="1" hangingPunct="1">
              <a:buFontTx/>
              <a:buChar char="•"/>
            </a:pPr>
            <a:r>
              <a:rPr lang="en-US" altLang="en-US" sz="1200" dirty="0" smtClean="0">
                <a:latin typeface="Gill Sans" charset="0"/>
              </a:rPr>
              <a:t>While being more effective at reducing undesired avoidance</a:t>
            </a:r>
          </a:p>
          <a:p>
            <a:pPr marL="627063" lvl="1" indent="-171450" eaLnBrk="1" hangingPunct="1">
              <a:buFontTx/>
              <a:buChar char="•"/>
            </a:pPr>
            <a:r>
              <a:rPr lang="en-US" altLang="en-US" sz="1200" dirty="0" smtClean="0">
                <a:latin typeface="Gill Sans" charset="0"/>
              </a:rPr>
              <a:t>May have the unintended side effect of producing greater relapse of avoidance if access to positive reinforcement later becomes unavailable</a:t>
            </a:r>
          </a:p>
          <a:p>
            <a:pPr marL="1084263" lvl="2" indent="-171450" eaLnBrk="1" hangingPunct="1">
              <a:buFontTx/>
              <a:buChar char="•"/>
            </a:pPr>
            <a:r>
              <a:rPr lang="en-US" altLang="en-US" sz="1200" dirty="0" smtClean="0">
                <a:latin typeface="Gill Sans" charset="0"/>
              </a:rPr>
              <a:t>such as with the loss of a job, loss of a relationship, or simply no longer engaging in alternative behaviors</a:t>
            </a:r>
          </a:p>
          <a:p>
            <a:pPr marL="171450" indent="-171450" eaLnBrk="1" hangingPunct="1">
              <a:buFontTx/>
              <a:buChar char="•"/>
            </a:pPr>
            <a:endParaRPr lang="en-US" altLang="en-US" sz="1200" dirty="0" smtClean="0">
              <a:latin typeface="Gill Sans" charset="0"/>
            </a:endParaRPr>
          </a:p>
        </p:txBody>
      </p:sp>
    </p:spTree>
    <p:extLst>
      <p:ext uri="{BB962C8B-B14F-4D97-AF65-F5344CB8AC3E}">
        <p14:creationId xmlns:p14="http://schemas.microsoft.com/office/powerpoint/2010/main" val="117453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rats in different conditions </a:t>
            </a:r>
          </a:p>
          <a:p>
            <a:r>
              <a:rPr lang="en-US" dirty="0" smtClean="0"/>
              <a:t>Really explain slides</a:t>
            </a:r>
          </a:p>
          <a:p>
            <a:r>
              <a:rPr lang="en-US" dirty="0" smtClean="0"/>
              <a:t>Bar press alcohol</a:t>
            </a:r>
          </a:p>
          <a:p>
            <a:r>
              <a:rPr lang="en-US" dirty="0" smtClean="0"/>
              <a:t>Chain pull food</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72</a:t>
            </a:fld>
            <a:endParaRPr lang="en-US"/>
          </a:p>
        </p:txBody>
      </p:sp>
    </p:spTree>
    <p:extLst>
      <p:ext uri="{BB962C8B-B14F-4D97-AF65-F5344CB8AC3E}">
        <p14:creationId xmlns:p14="http://schemas.microsoft.com/office/powerpoint/2010/main" val="1493097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this totally interesting as it’s like what we see when we train a new behavior in ACT  </a:t>
            </a:r>
          </a:p>
          <a:p>
            <a:r>
              <a:rPr lang="en-US" dirty="0" smtClean="0"/>
              <a:t>Example</a:t>
            </a:r>
            <a:r>
              <a:rPr lang="en-US" baseline="0" dirty="0" smtClean="0"/>
              <a:t> drinking, girlfriend, loses girlfriend </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73</a:t>
            </a:fld>
            <a:endParaRPr lang="en-US"/>
          </a:p>
        </p:txBody>
      </p:sp>
    </p:spTree>
    <p:extLst>
      <p:ext uri="{BB962C8B-B14F-4D97-AF65-F5344CB8AC3E}">
        <p14:creationId xmlns:p14="http://schemas.microsoft.com/office/powerpoint/2010/main" val="3150029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Dug into issue</a:t>
            </a:r>
          </a:p>
          <a:p>
            <a:r>
              <a:rPr lang="en-US" dirty="0" smtClean="0">
                <a:solidFill>
                  <a:schemeClr val="bg1"/>
                </a:solidFill>
              </a:rPr>
              <a:t>Sat on lots of committees</a:t>
            </a:r>
          </a:p>
          <a:p>
            <a:r>
              <a:rPr lang="en-US" dirty="0" smtClean="0">
                <a:solidFill>
                  <a:schemeClr val="bg1"/>
                </a:solidFill>
              </a:rPr>
              <a:t>Many conversations</a:t>
            </a:r>
          </a:p>
          <a:p>
            <a:r>
              <a:rPr lang="en-US" dirty="0" smtClean="0">
                <a:solidFill>
                  <a:schemeClr val="bg1"/>
                </a:solidFill>
              </a:rPr>
              <a:t>Worked with them…now</a:t>
            </a:r>
            <a:r>
              <a:rPr lang="en-US" baseline="0" dirty="0" smtClean="0">
                <a:solidFill>
                  <a:schemeClr val="bg1"/>
                </a:solidFill>
              </a:rPr>
              <a:t> starting a co-lab program</a:t>
            </a:r>
            <a:endParaRPr lang="en-US" dirty="0" smtClean="0">
              <a:solidFill>
                <a:schemeClr val="bg1"/>
              </a:solidFill>
            </a:endParaRPr>
          </a:p>
          <a:p>
            <a:r>
              <a:rPr lang="en-US" dirty="0" smtClean="0">
                <a:solidFill>
                  <a:schemeClr val="bg1"/>
                </a:solidFill>
              </a:rPr>
              <a:t>Parents did not like making kids feel bad</a:t>
            </a:r>
          </a:p>
          <a:p>
            <a:r>
              <a:rPr lang="en-US" dirty="0" smtClean="0">
                <a:solidFill>
                  <a:schemeClr val="bg1"/>
                </a:solidFill>
              </a:rPr>
              <a:t>Audiologists did not really know how to address this</a:t>
            </a:r>
          </a:p>
          <a:p>
            <a:r>
              <a:rPr lang="en-US" dirty="0" smtClean="0">
                <a:solidFill>
                  <a:schemeClr val="bg1"/>
                </a:solidFill>
              </a:rPr>
              <a:t>Super successful line of work that is mutually beneficial</a:t>
            </a:r>
          </a:p>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76</a:t>
            </a:fld>
            <a:endParaRPr lang="en-US"/>
          </a:p>
        </p:txBody>
      </p:sp>
    </p:spTree>
    <p:extLst>
      <p:ext uri="{BB962C8B-B14F-4D97-AF65-F5344CB8AC3E}">
        <p14:creationId xmlns:p14="http://schemas.microsoft.com/office/powerpoint/2010/main" val="226059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UWM….work</a:t>
            </a:r>
            <a:r>
              <a:rPr lang="en-US" baseline="0" dirty="0" smtClean="0"/>
              <a:t> with Baron accidentally….BA with kids with autism…Doug comes to USU…start working with kids and adults doing BA…at one ABA (next slide)</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9</a:t>
            </a:fld>
            <a:endParaRPr lang="en-US"/>
          </a:p>
        </p:txBody>
      </p:sp>
    </p:spTree>
    <p:extLst>
      <p:ext uri="{BB962C8B-B14F-4D97-AF65-F5344CB8AC3E}">
        <p14:creationId xmlns:p14="http://schemas.microsoft.com/office/powerpoint/2010/main" val="439526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journal for this….</a:t>
            </a:r>
          </a:p>
          <a:p>
            <a:r>
              <a:rPr lang="en-US" dirty="0" smtClean="0"/>
              <a:t>I have not been at this that long.  But I’ve seen huge changes</a:t>
            </a:r>
            <a:r>
              <a:rPr lang="en-US" baseline="0" dirty="0" smtClean="0"/>
              <a:t> in just a couple decades.</a:t>
            </a:r>
          </a:p>
          <a:p>
            <a:r>
              <a:rPr lang="en-US" baseline="0" dirty="0" smtClean="0"/>
              <a:t>Still a lot of work to do….almost seems “overwhelming”….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80</a:t>
            </a:fld>
            <a:endParaRPr lang="en-US"/>
          </a:p>
        </p:txBody>
      </p:sp>
    </p:spTree>
    <p:extLst>
      <p:ext uri="{BB962C8B-B14F-4D97-AF65-F5344CB8AC3E}">
        <p14:creationId xmlns:p14="http://schemas.microsoft.com/office/powerpoint/2010/main" val="237001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Talk about my first introduction</a:t>
            </a:r>
            <a:r>
              <a:rPr lang="en-US" baseline="0" dirty="0" smtClean="0"/>
              <a:t> to ACT and then my first ACT training. </a:t>
            </a:r>
            <a:endParaRPr lang="en-US" dirty="0" smtClean="0"/>
          </a:p>
          <a:p>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10</a:t>
            </a:fld>
            <a:endParaRPr lang="en-US"/>
          </a:p>
        </p:txBody>
      </p:sp>
    </p:spTree>
    <p:extLst>
      <p:ext uri="{BB962C8B-B14F-4D97-AF65-F5344CB8AC3E}">
        <p14:creationId xmlns:p14="http://schemas.microsoft.com/office/powerpoint/2010/main" val="102146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a:t>
            </a:r>
            <a:r>
              <a:rPr lang="en-US" dirty="0" err="1" smtClean="0"/>
              <a:t>workshop..hard</a:t>
            </a:r>
            <a:r>
              <a:rPr lang="en-US" dirty="0" smtClean="0"/>
              <a:t> transition from traditional BA</a:t>
            </a:r>
            <a:r>
              <a:rPr lang="en-US" baseline="0" dirty="0" smtClean="0"/>
              <a:t> to clinical BA</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11</a:t>
            </a:fld>
            <a:endParaRPr lang="en-US"/>
          </a:p>
        </p:txBody>
      </p:sp>
    </p:spTree>
    <p:extLst>
      <p:ext uri="{BB962C8B-B14F-4D97-AF65-F5344CB8AC3E}">
        <p14:creationId xmlns:p14="http://schemas.microsoft.com/office/powerpoint/2010/main" val="45310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smtClean="0"/>
          </a:p>
        </p:txBody>
      </p:sp>
      <p:sp>
        <p:nvSpPr>
          <p:cNvPr id="107524" name="Slide Number Placeholder 3"/>
          <p:cNvSpPr>
            <a:spLocks noGrp="1"/>
          </p:cNvSpPr>
          <p:nvPr>
            <p:ph type="sldNum" sz="quarter" idx="5"/>
          </p:nvPr>
        </p:nvSpPr>
        <p:spPr>
          <a:noFill/>
        </p:spPr>
        <p:txBody>
          <a:bodyPr/>
          <a:lstStyle/>
          <a:p>
            <a:fld id="{707034E6-2C35-427B-83BB-82D294A74DC4}" type="slidenum">
              <a:rPr lang="en-US" smtClean="0"/>
              <a:pPr/>
              <a:t>12</a:t>
            </a:fld>
            <a:endParaRPr lang="en-US" smtClean="0"/>
          </a:p>
        </p:txBody>
      </p:sp>
    </p:spTree>
    <p:extLst>
      <p:ext uri="{BB962C8B-B14F-4D97-AF65-F5344CB8AC3E}">
        <p14:creationId xmlns:p14="http://schemas.microsoft.com/office/powerpoint/2010/main" val="95133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story </a:t>
            </a:r>
            <a:endParaRPr lang="en-US" dirty="0"/>
          </a:p>
        </p:txBody>
      </p:sp>
      <p:sp>
        <p:nvSpPr>
          <p:cNvPr id="4" name="Slide Number Placeholder 3"/>
          <p:cNvSpPr>
            <a:spLocks noGrp="1"/>
          </p:cNvSpPr>
          <p:nvPr>
            <p:ph type="sldNum" sz="quarter" idx="10"/>
          </p:nvPr>
        </p:nvSpPr>
        <p:spPr/>
        <p:txBody>
          <a:bodyPr/>
          <a:lstStyle/>
          <a:p>
            <a:fld id="{0AC4BB90-A2A7-45FC-820C-CCB4E1811BB7}" type="slidenum">
              <a:rPr lang="en-US" smtClean="0"/>
              <a:t>16</a:t>
            </a:fld>
            <a:endParaRPr lang="en-US"/>
          </a:p>
        </p:txBody>
      </p:sp>
    </p:spTree>
    <p:extLst>
      <p:ext uri="{BB962C8B-B14F-4D97-AF65-F5344CB8AC3E}">
        <p14:creationId xmlns:p14="http://schemas.microsoft.com/office/powerpoint/2010/main" val="321056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smtClean="0"/>
          </a:p>
        </p:txBody>
      </p:sp>
      <p:sp>
        <p:nvSpPr>
          <p:cNvPr id="107524" name="Slide Number Placeholder 3"/>
          <p:cNvSpPr>
            <a:spLocks noGrp="1"/>
          </p:cNvSpPr>
          <p:nvPr>
            <p:ph type="sldNum" sz="quarter" idx="5"/>
          </p:nvPr>
        </p:nvSpPr>
        <p:spPr>
          <a:noFill/>
        </p:spPr>
        <p:txBody>
          <a:bodyPr/>
          <a:lstStyle/>
          <a:p>
            <a:fld id="{707034E6-2C35-427B-83BB-82D294A74DC4}" type="slidenum">
              <a:rPr lang="en-US" smtClean="0"/>
              <a:pPr/>
              <a:t>17</a:t>
            </a:fld>
            <a:endParaRPr lang="en-US" smtClean="0"/>
          </a:p>
        </p:txBody>
      </p:sp>
    </p:spTree>
    <p:extLst>
      <p:ext uri="{BB962C8B-B14F-4D97-AF65-F5344CB8AC3E}">
        <p14:creationId xmlns:p14="http://schemas.microsoft.com/office/powerpoint/2010/main" val="35806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6"/>
          <p:cNvGrpSpPr/>
          <p:nvPr/>
        </p:nvGrpSpPr>
        <p:grpSpPr>
          <a:xfrm>
            <a:off x="0" y="3268345"/>
            <a:ext cx="12192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
        <p:nvSpPr>
          <p:cNvPr id="2" name="Title 1"/>
          <p:cNvSpPr>
            <a:spLocks noGrp="1"/>
          </p:cNvSpPr>
          <p:nvPr>
            <p:ph type="ctrTitle"/>
          </p:nvPr>
        </p:nvSpPr>
        <p:spPr>
          <a:xfrm>
            <a:off x="812800" y="1752601"/>
            <a:ext cx="105664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828800" y="3505200"/>
            <a:ext cx="85344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845B833-BE58-457E-87E9-9FBA60DBEFC3}" type="datetime1">
              <a:rPr lang="en-US" smtClean="0"/>
              <a:pPr>
                <a:defRPr/>
              </a:pPr>
              <a:t>6/14/2016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EA7D67-C270-4949-A0C2-1F205F84F773}" type="slidenum">
              <a:rPr lang="en-US" smtClean="0"/>
              <a:pPr>
                <a:defRPr/>
              </a:pPr>
              <a:t>‹#›</a:t>
            </a:fld>
            <a:endParaRPr lang="en-US"/>
          </a:p>
        </p:txBody>
      </p:sp>
    </p:spTree>
    <p:extLst>
      <p:ext uri="{BB962C8B-B14F-4D97-AF65-F5344CB8AC3E}">
        <p14:creationId xmlns:p14="http://schemas.microsoft.com/office/powerpoint/2010/main" val="866476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97FA17-B167-4C78-993A-43A76CDBFA1D}" type="datetime1">
              <a:rPr lang="en-US" smtClean="0"/>
              <a:pPr>
                <a:defRPr/>
              </a:pPr>
              <a:t>6/14/2016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835391-B92A-4CF7-BB4D-66B67DD3462E}"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12192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6988142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39"/>
            <a:ext cx="2438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22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19616" y="6356351"/>
            <a:ext cx="2491232" cy="365125"/>
          </a:xfrm>
        </p:spPr>
        <p:txBody>
          <a:bodyPr/>
          <a:lstStyle/>
          <a:p>
            <a:pPr>
              <a:defRPr/>
            </a:pPr>
            <a:fld id="{84B73293-BF4F-4D37-A3BE-C0E476D9AA3E}" type="datetime1">
              <a:rPr lang="en-US" smtClean="0"/>
              <a:pPr>
                <a:defRPr/>
              </a:pPr>
              <a:t>6/14/2016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7FAD4B-9148-40B0-A9BE-17FE0B5BC308}" type="slidenum">
              <a:rPr lang="en-US" smtClean="0"/>
              <a:pPr>
                <a:defRPr/>
              </a:pPr>
              <a:t>‹#›</a:t>
            </a:fld>
            <a:endParaRPr lang="en-US"/>
          </a:p>
        </p:txBody>
      </p:sp>
      <p:grpSp>
        <p:nvGrpSpPr>
          <p:cNvPr id="7" name="Group 6"/>
          <p:cNvGrpSpPr/>
          <p:nvPr/>
        </p:nvGrpSpPr>
        <p:grpSpPr>
          <a:xfrm rot="5400000" flipH="1">
            <a:off x="5588508" y="3372612"/>
            <a:ext cx="6867144" cy="97536"/>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97936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CDB83E8B-BB4B-45B7-BC0B-46991BE3F276}" type="datetime1">
              <a:rPr lang="en-US"/>
              <a:pPr>
                <a:defRPr/>
              </a:pPr>
              <a:t>6/14/2016</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B65F4DC-CBA7-40F4-ACF1-EAD2DBB6756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896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9616"/>
            <a:ext cx="109728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8E26A99-D43B-4B68-B197-3D11103B8721}" type="datetime1">
              <a:rPr lang="en-US" smtClean="0"/>
              <a:pPr>
                <a:defRPr/>
              </a:pPr>
              <a:t>6/14/2016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4D1C68-67E6-4E97-9C0B-F9295F3D83A9}" type="slidenum">
              <a:rPr lang="en-US" smtClean="0"/>
              <a:pPr>
                <a:defRPr/>
              </a:pPr>
              <a:t>‹#›</a:t>
            </a:fld>
            <a:endParaRPr lang="en-US"/>
          </a:p>
        </p:txBody>
      </p:sp>
      <p:grpSp>
        <p:nvGrpSpPr>
          <p:cNvPr id="2" name="Group 13"/>
          <p:cNvGrpSpPr/>
          <p:nvPr/>
        </p:nvGrpSpPr>
        <p:grpSpPr>
          <a:xfrm>
            <a:off x="0" y="1371600"/>
            <a:ext cx="12192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
        <p:nvSpPr>
          <p:cNvPr id="19" name="Title 1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0017" y="4406901"/>
            <a:ext cx="10436268"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90017" y="2667001"/>
            <a:ext cx="10436268"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D99D666-02B7-4EEA-BD8B-127DE8E9B6A6}" type="datetime1">
              <a:rPr lang="en-US" smtClean="0"/>
              <a:pPr>
                <a:defRPr/>
              </a:pPr>
              <a:t>6/14/2016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DDDF42-D64E-43B7-A234-A9047357DC3A}" type="slidenum">
              <a:rPr lang="en-US" smtClean="0"/>
              <a:pPr>
                <a:defRPr/>
              </a:pPr>
              <a:t>‹#›</a:t>
            </a:fld>
            <a:endParaRPr lang="en-US"/>
          </a:p>
        </p:txBody>
      </p:sp>
      <p:grpSp>
        <p:nvGrpSpPr>
          <p:cNvPr id="7" name="Group 12"/>
          <p:cNvGrpSpPr/>
          <p:nvPr/>
        </p:nvGrpSpPr>
        <p:grpSpPr>
          <a:xfrm flipH="1">
            <a:off x="0" y="4228465"/>
            <a:ext cx="12192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102429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1AC6B026-F8F6-43CA-A95A-4327DCCAACA0}" type="datetime1">
              <a:rPr lang="en-US" smtClean="0"/>
              <a:pPr>
                <a:defRPr/>
              </a:pPr>
              <a:t>6/14/2016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10CA38-5B88-4B00-8D9B-DF9E0FE99709}" type="slidenum">
              <a:rPr lang="en-US" smtClean="0"/>
              <a:pPr>
                <a:defRPr/>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12192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33959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00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133B34F-8591-4617-8254-F5AA3B83DE16}" type="datetime1">
              <a:rPr lang="en-US" smtClean="0"/>
              <a:pPr>
                <a:defRPr/>
              </a:pPr>
              <a:t>6/14/2016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09AB99-E311-4F09-923C-1B64602CBF54}" type="slidenum">
              <a:rPr lang="en-US" smtClean="0"/>
              <a:pPr>
                <a:defRPr/>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12192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160022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5649B38-F374-4BFF-8E7E-EF53DF380AEE}" type="datetime1">
              <a:rPr lang="en-US" smtClean="0"/>
              <a:pPr>
                <a:defRPr/>
              </a:pPr>
              <a:t>6/14/2016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C08381-A3CB-4316-AA57-ADBAFEEEA8DB}" type="slidenum">
              <a:rPr lang="en-US" smtClean="0"/>
              <a:pPr>
                <a:defRPr/>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12192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36501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0FEC0D-889C-42C7-ACB8-4D9540148BEA}" type="datetime1">
              <a:rPr lang="en-US" smtClean="0"/>
              <a:pPr>
                <a:defRPr/>
              </a:pPr>
              <a:t>6/14/2016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77DDBC-57AA-4BE3-9E79-8155250A74D5}" type="slidenum">
              <a:rPr lang="en-US" smtClean="0"/>
              <a:pPr>
                <a:defRPr/>
              </a:pPr>
              <a:t>‹#›</a:t>
            </a:fld>
            <a:endParaRPr lang="en-US"/>
          </a:p>
        </p:txBody>
      </p:sp>
      <p:grpSp>
        <p:nvGrpSpPr>
          <p:cNvPr id="5" name="Group 10"/>
          <p:cNvGrpSpPr/>
          <p:nvPr/>
        </p:nvGrpSpPr>
        <p:grpSpPr>
          <a:xfrm>
            <a:off x="-12192" y="-18288"/>
            <a:ext cx="12192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30081616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766733" y="1371601"/>
            <a:ext cx="6815667"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371601"/>
            <a:ext cx="4011084"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76972C3-5130-41E2-B1FA-1E957A8AFFB6}" type="datetime1">
              <a:rPr lang="en-US" smtClean="0"/>
              <a:pPr>
                <a:defRPr/>
              </a:pPr>
              <a:t>6/14/2016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3004B5-DF67-4BAE-88BA-328D7F3903EE}" type="slidenum">
              <a:rPr lang="en-US" smtClean="0"/>
              <a:pPr>
                <a:defRPr/>
              </a:pPr>
              <a:t>‹#›</a:t>
            </a:fld>
            <a:endParaRPr lang="en-US"/>
          </a:p>
        </p:txBody>
      </p:sp>
      <p:grpSp>
        <p:nvGrpSpPr>
          <p:cNvPr id="8" name="Group 13"/>
          <p:cNvGrpSpPr/>
          <p:nvPr/>
        </p:nvGrpSpPr>
        <p:grpSpPr>
          <a:xfrm flipH="1">
            <a:off x="0" y="1143000"/>
            <a:ext cx="12192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188665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2401824" y="685800"/>
            <a:ext cx="7327392"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0E765F-BFEC-40F4-AF36-380DC3418A03}" type="datetime1">
              <a:rPr lang="en-US" smtClean="0"/>
              <a:pPr>
                <a:defRPr/>
              </a:pPr>
              <a:t>6/14/2016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7F081B-73FE-4EE8-B24F-D3EA8DB81DBC}" type="slidenum">
              <a:rPr lang="en-US" smtClean="0"/>
              <a:pPr>
                <a:defRPr/>
              </a:pPr>
              <a:t>‹#›</a:t>
            </a:fld>
            <a:endParaRPr lang="en-US"/>
          </a:p>
        </p:txBody>
      </p:sp>
      <p:grpSp>
        <p:nvGrpSpPr>
          <p:cNvPr id="3" name="Group 15"/>
          <p:cNvGrpSpPr/>
          <p:nvPr/>
        </p:nvGrpSpPr>
        <p:grpSpPr>
          <a:xfrm>
            <a:off x="-12192" y="-18288"/>
            <a:ext cx="12192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srgbClr val="FFFFFF"/>
                </a:solidFill>
              </a:endParaRPr>
            </a:p>
          </p:txBody>
        </p:sp>
      </p:grpSp>
    </p:spTree>
    <p:extLst>
      <p:ext uri="{BB962C8B-B14F-4D97-AF65-F5344CB8AC3E}">
        <p14:creationId xmlns:p14="http://schemas.microsoft.com/office/powerpoint/2010/main" val="325265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9101" y="0"/>
            <a:ext cx="12192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ko-KR" altLang="en-US" sz="1800">
              <a:solidFill>
                <a:srgbClr val="FFFFFF"/>
              </a:solidFill>
            </a:endParaRP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66048" y="6356351"/>
            <a:ext cx="2844800" cy="365125"/>
          </a:xfrm>
          <a:prstGeom prst="rect">
            <a:avLst/>
          </a:prstGeom>
        </p:spPr>
        <p:txBody>
          <a:bodyPr vert="horz" lIns="91440" tIns="45720" rIns="91440" bIns="45720" rtlCol="0" anchor="ctr"/>
          <a:lstStyle>
            <a:lvl1pPr algn="r">
              <a:defRPr sz="1200">
                <a:solidFill>
                  <a:sysClr val="windowText" lastClr="000000"/>
                </a:solidFill>
              </a:defRPr>
            </a:lvl1pPr>
          </a:lstStyle>
          <a:p>
            <a:pPr eaLnBrk="0" fontAlgn="base" hangingPunct="0">
              <a:spcBef>
                <a:spcPct val="0"/>
              </a:spcBef>
              <a:spcAft>
                <a:spcPct val="0"/>
              </a:spcAft>
              <a:defRPr/>
            </a:pPr>
            <a:fld id="{6B1F5B42-9708-4301-9F3D-902AC2E7EF43}" type="datetime1">
              <a:rPr lang="en-US" smtClean="0">
                <a:latin typeface="Arial" charset="0"/>
              </a:rPr>
              <a:pPr eaLnBrk="0" fontAlgn="base" hangingPunct="0">
                <a:spcBef>
                  <a:spcPct val="0"/>
                </a:spcBef>
                <a:spcAft>
                  <a:spcPct val="0"/>
                </a:spcAft>
                <a:defRPr/>
              </a:pPr>
              <a:t>6/14/2016</a:t>
            </a:fld>
            <a:endParaRPr lang="en-US">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ysClr val="windowText" lastClr="000000"/>
                </a:solidFill>
              </a:defRPr>
            </a:lvl1pPr>
          </a:lstStyle>
          <a:p>
            <a:pPr eaLnBrk="0" fontAlgn="base" hangingPunct="0">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13664" y="6356351"/>
            <a:ext cx="2844800" cy="365125"/>
          </a:xfrm>
          <a:prstGeom prst="rect">
            <a:avLst/>
          </a:prstGeom>
        </p:spPr>
        <p:txBody>
          <a:bodyPr vert="horz" lIns="91440" tIns="45720" rIns="91440" bIns="45720" rtlCol="0" anchor="ctr"/>
          <a:lstStyle>
            <a:lvl1pPr algn="l">
              <a:defRPr sz="1200">
                <a:solidFill>
                  <a:sysClr val="windowText" lastClr="000000"/>
                </a:solidFill>
              </a:defRPr>
            </a:lvl1pPr>
          </a:lstStyle>
          <a:p>
            <a:pPr eaLnBrk="0" fontAlgn="base" hangingPunct="0">
              <a:spcBef>
                <a:spcPct val="0"/>
              </a:spcBef>
              <a:spcAft>
                <a:spcPct val="0"/>
              </a:spcAft>
              <a:defRPr/>
            </a:pPr>
            <a:fld id="{03169C16-DD66-4282-902C-56DA4936A0F5}" type="slidenum">
              <a:rPr lang="en-US" smtClean="0">
                <a:latin typeface="Arial" charset="0"/>
              </a:rPr>
              <a:pPr eaLnBrk="0" fontAlgn="base" hangingPunct="0">
                <a:spcBef>
                  <a:spcPct val="0"/>
                </a:spcBef>
                <a:spcAft>
                  <a:spcPct val="0"/>
                </a:spcAft>
                <a:defRPr/>
              </a:pPr>
              <a:t>‹#›</a:t>
            </a:fld>
            <a:endParaRPr lang="en-US">
              <a:latin typeface="Arial" charset="0"/>
            </a:endParaRPr>
          </a:p>
        </p:txBody>
      </p:sp>
      <p:sp>
        <p:nvSpPr>
          <p:cNvPr id="8" name="Title Placeholder 7"/>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113670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77.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6.xml"/><Relationship Id="rId7" Type="http://schemas.openxmlformats.org/officeDocument/2006/relationships/image" Target="../media/image7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1.emf"/><Relationship Id="rId5" Type="http://schemas.openxmlformats.org/officeDocument/2006/relationships/image" Target="../media/image78.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0.emf"/></Relationships>
</file>

<file path=ppt/slides/_rels/slide7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10" Type="http://schemas.openxmlformats.org/officeDocument/2006/relationships/image" Target="../media/image93.emf"/><Relationship Id="rId4" Type="http://schemas.openxmlformats.org/officeDocument/2006/relationships/image" Target="../media/image87.jpeg"/><Relationship Id="rId9" Type="http://schemas.openxmlformats.org/officeDocument/2006/relationships/image" Target="../media/image9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16386" name="Picture 2" descr="http://s2.quickmeme.com/img/a6/a603885712b164228191c47aadc04c76cce5b2767dd8375d329bdaea6ea9e2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207" y="280936"/>
            <a:ext cx="6253316" cy="625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58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050" name="Picture 2" descr="https://scontent-sjc2-1.xx.fbcdn.net/hphotos-xap1/v/t1.0-9/12109070_10153787433589866_7112618146592002730_n.jpg?oh=f348113010195c0b3ae374ce4b7c1c0b&amp;oe=56BAC39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485" y="176494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5400" dirty="0" smtClean="0"/>
              <a:t>Introduced to behavior analysis</a:t>
            </a:r>
            <a:endParaRPr lang="en-US" sz="5400" dirty="0"/>
          </a:p>
        </p:txBody>
      </p:sp>
      <p:pic>
        <p:nvPicPr>
          <p:cNvPr id="2052" name="Picture 4" descr="https://scontent-sjc2-1.xx.fbcdn.net/hphotos-xap1/v/t1.0-9/10411272_10153787433834866_8332142872885134034_n.jpg?oh=91547620e4e827d392866451c2da5b93&amp;oe=56C8D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899" y="176494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4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218" name="Picture 2" descr="http://d14dsi4x2zx6ql.cloudfront.net/files/styles/welcome_image/public/VC_Spotlight_LakeTahoe_Stock_RF_4223000027_1280x640_0.jpg?itok=yc52iKN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7089" y="886968"/>
            <a:ext cx="10478390" cy="523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13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0" y="152400"/>
            <a:ext cx="10481094" cy="1143000"/>
          </a:xfrm>
        </p:spPr>
        <p:txBody>
          <a:bodyPr>
            <a:normAutofit/>
          </a:bodyPr>
          <a:lstStyle/>
          <a:p>
            <a:pPr eaLnBrk="1" hangingPunct="1">
              <a:defRPr/>
            </a:pPr>
            <a:r>
              <a:rPr lang="en-US" dirty="0" smtClean="0">
                <a:solidFill>
                  <a:schemeClr val="bg1"/>
                </a:solidFill>
                <a:latin typeface="Arial" charset="0"/>
              </a:rPr>
              <a:t>		Translational work</a:t>
            </a:r>
            <a:endParaRPr lang="en-US" sz="5400" dirty="0" smtClean="0">
              <a:solidFill>
                <a:schemeClr val="bg1"/>
              </a:solidFill>
              <a:latin typeface="Arial"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40" y="1373987"/>
            <a:ext cx="3952875" cy="241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srcRect/>
          <a:stretch>
            <a:fillRect/>
          </a:stretch>
        </p:blipFill>
        <p:spPr bwMode="auto">
          <a:xfrm>
            <a:off x="6875446" y="1007933"/>
            <a:ext cx="2558473" cy="3411667"/>
          </a:xfrm>
          <a:prstGeom prst="rect">
            <a:avLst/>
          </a:prstGeom>
          <a:noFill/>
          <a:ln w="9525">
            <a:noFill/>
            <a:miter lim="800000"/>
            <a:headEnd/>
            <a:tailEnd/>
          </a:ln>
        </p:spPr>
      </p:pic>
      <p:sp>
        <p:nvSpPr>
          <p:cNvPr id="2" name="AutoShape 2" descr="data:image/jpeg;base64,/9j/4AAQSkZJRgABAQAAAQABAAD/2wCEAAkGBxQSEhQUEhQUFBQUFRQUFRQXFxcUFBQVFRUXFxQUFBQYHCggGBolHBQUITEhJSkrLi4uFx8zODMtNygtLisBCgoKDg0OGxAQGywkHyQsLCwsLCwsLCwsLCwsLCwsLCwsLCwsLCwsLCwsLCwsLCwsLCwsLCwsLCwsLCw3Kyw3K//AABEIALYBFAMBIgACEQEDEQH/xAAcAAABBQEBAQAAAAAAAAAAAAAFAAIDBAYBBwj/xAA+EAACAQIEAwYDBgQGAQUAAAABAgADEQQSITEFQVEGImFxgZETMqFCUrHB0fAHFGKCFSOSwuHxciQzNKKy/8QAGgEAAwEBAQEAAAAAAAAAAAAAAQIDAAQFBv/EACERAAICAgICAwEAAAAAAAAAAAABAhEDIRIxBCITQVEy/9oADAMBAAIRAxEAPwDTKJMgkayZJ5h7BIklURiyZRNQo9RJVEjElhSEY5RHgRonQYaAPEcI0RwM1AHqY8SMR9oaEY6dEaIs0Jh8cIwGdDTCj50GNBnQYaMOEdGiOmEZ0RTgnZhWdnQJwxQoA6KcBnYTCnbTkQMLAOiiim0Y7adEbHCFUBjpyImcMLYtDGijSZyTsejFLJVEjWSoZI9JkqyUGV2qgakwZi+0tGmbF1v5wgD4kqmBcL2got9se8u0+JUz9sTCtMvgx15BSqg7G8feFCkoMeDIQ0eGhAyYGOvIlMdeYA+84WjM0azRbNRLniDSvnnQ8WzcSyHkitKoeOWpCpAcS4DHAyqtWRYviVKiM1WoqDqxtG5oRwYQZwoJJAABJJ2AGpJMxXEv4i01Yrh6RrW0zs3w0J/pFiW5a6TN/wARO1/xiuHoORTtesds5uMqXB2tqR4iZzBuANJpS1oriwKXZ6Ngv4gEkCrQyg7lHJIHPQrr7ibDh+Op10z0mDLt4g81I5HUTxE1iSBe3T985q+xXGfhZrXygd5b72ue74gljtBGT+w5vHSXqemgTsoYTi9KoLq3MrtbvDdT467Sf+ep3tnW519P2JRTj+nK4NFiKNSoG2IPlHQ2JR28V5y85eYx0mdBjIoLNRIxjLxrmcDTcg8RMYoxmik+RTiYevi1QXJtMxxLtklMkA3mE452pq1SQGsPCZ9q5JuSZWOFvsvLMl0bXjHbl2UqhteY7EY53N2YkyuxMaJeONROeeRyLacQqDZ2EtUeOVxtUaCmjrxnFCqb/Ta8D7dVqRAc5h9Zt+HfxBpPYMbX8LTxVHlqjUkZY19Fo5W+z6Ew/aCi4uHEsLxml94fWeEYTizpz0mr4Lxb4gsTrISUol48ZHpq8cpfe+hnf8cpdT7GYxTHgyfNlOCNh/jVPr9DOHi9PqfaZQNHqYjkzcEaNuLLyMgr8eVbX57eMBOYwqGGVtR+9R4wWw8UG248TsJGeOP4e0y1HEkEq26kg+n7v6y2tfS5M2w0gzV444Hza9BMnxPHZyxYnMeeYte/mdI3GOxJuSAeh6+UEGpnBBsHXQ8r256TJWK3XQExtX/Nbz08hsPKFMDV8ekFcRpE1M3XfzkuHPK/hOqSTSJ4pOLYbxC3UsCc2lh+Jh/shW7zPYkKC/mACcvQaA+8zlKgW00158gLjlNh2JoZQ7ONfl/pbMLaKPM7+fMxXXEeSk3ZNwvHPTxCrYpmp0ndPmAJ2A8hl130MK8fx+VSiEd8Asw6NrYdBqIFx9dVxFd1IGQUqKm2isVA28M/0kWJXvBBtoBrrYbee05mNVs3PCcSGRGByvbfcNYWNxy2h+hVuNdCNCJgOHYg0qml8qBbje+aw+gzN/aZtMHi1NjffKPfYfvrKY5UznzQCM4ZwmMzS5zcR14rxhM4G1i2MoidozNOVGkbNFsZIa+JA3igDjeLy1AP6b/UxTneSmdKxaPmkGJtJGWnGa89mjznIlvOGMG06pmoFnQ0eIwCOQzBHKJPTEhXeWKQisZFims0fZ7C63gGkJruzqWWc2X+Tpw7Yfpm0kzSveczzlo67LQqSRWlLPJEqTUayyzxlKprIKtSV0r6xGjWQcY7ta42dQf7h3T9AsrVMVZipJtmUD0/Z95b4nUBNJj8qliT6C31Ag7iNLUkcxcHyjLoVhGrTzC43Amd4ohRg48j+Uu1K5yCopsQAfNdLiM+OlUa7MNfWOo0JKSYIrnNqJBRpNmvewhDhnDneuKNtb3boEHzG/kdPEieiUOyuHcAMhQnQMhsy+NtifMH1llp0aO1syPC6vIeQh/E8UWjSKq3+YQMgGveOgPodfSaduAUMPURaaXa699u8SNLNb5QdTsI3jeRQBWs6tqqsMxuuvdB2tpqLbxJQLvMnFJGDxQKUQtyTfOxJuWYm5Ynmb3hXC1Q4NXklMn+/ZR7mD+I1VepZVyg/ZuTYeZiV/h4W22eo3+lRp+Mm1ZNOg9gcXnq0FGtSpq39i5Mx8O9U+kOVsRb5Se/iaSp5ISf9xme7OU1V3qbZKQQt0JBJA8izy5wyoa2KS3/ALVE57ePKCtiy2tlfi3E8bTq1KT1nOSodFIBKXDUyMutiCIS7N9oarV6aVa2ZGVr3C7gKF71ri7GLt3SX/5Ci+cCkw/rB7mh0Fxfl9iCuzuBzU2YWLm1gToUXlflc5iD5Rm62LFJqj0+85eBuF8YRgqswH3Cxtmtpa55i0Lg8+UotkXFp7G1DIniqPIK9WwitDJGb43rVPgAPpf852U8fi/8xz4/gAPyinnzb5M7UtHz3FEYp9EeEOBnVjI4GYNkkSRqGPWYNjkEu0ZBSWTpJt2URdorebHgyZUmSwIuRNlhUKqLznzHTg/SyTOZpGWjC0gXbJs878SVs05nmNZPVqaSka9jH1HgyvVsZnEHIJVK9xY7HeDf5k0wUqXIOlNvwUmRNiu6O8otuCSOuu0WJRitny8rEN1GlxaGMfoSUvw5/OClSGYE2uDoSAL87bbwRRxaqe6e6Tp/T/xL+FwFZyR8QALbOdzqPltz0vvJsHwSkrZmGg+ySTfztYfSUuMVsT2b0ajsKgqlnIGYBVB55L3t7ge012M4tTw+jAsyrnyjQAcsxO19gNz0nk+H4tWoPUFOoUbMysQBqMxK2uNNLHTrDPCuPZhlqqzszBmYWN1UXANyOYHvA00dUOL7N7wTjIZGq4yoqsGU66aEkhKYtqFAtb3mS4rxNnrOSxqLqFfLk7oPd7p+Ub6ecFY7GfFY/CACI+S7EhiLBi1uuZj6ASpjcQUDEMb93x0HX3m21ROTXJtdBPDg5WqHz8beHpIuKY5bUdbJmYnwVdW/CQ0serrldnS/d7qKy67EsXFv9JtJ6nCqNOk7s7VGFKr8O9slNip7xAGp94vGuwXfQTweIdaCIwAdyXe3IsSQvoCBNF2fcU6JI+ZmtfqAdZlsPifiEaFWO9x3QRvZxcEaaW+kL4IsotceWYSUkUVUH+0lqmCrnbIqubcgrqWP+nNr4mY/hXEmQjvW1v0AHL02H5zednLlG+Jqrd22/dIIcH0M82x2DOHq1KLamk7KOpXdW06qVOnXaNHcSd1KgvxHBJWJfPlYksRdGS5tfTQ+RkGGwtSn8tUKeZVnp689BpfwvByA6WPl4jwt+Vx1Ak1NzzIta3pyPMAe48oUmM2mG/8AF6qC7V6hA37zEC2pvcHYa2PSXMJxqpUIX5xzLd0gacwNem2p9Zk2uxBsLaW8bHQ+A0BG9tT0mv4WKHwwtyr2GZwLhj4qToNSBrtBJaMqMzxvHkVTlPX/APRnJYx/ZHEVHLJUoleRzlT6grpOSPBB5njpnJJWSxI8ZHPaPI6FOzkUxhwj0jBJAZglimZMg1lVGlykm0lL1OjDjeSVI0/ZfAFqikjS01fFSAQo5CVey9HuqbcpLxU/5h9JxylykejLGsUaRUZo28axjC0FESSRuZwtIneMkCztRoIxTawjUeDcYbw0I2R0HsCbga66XawGy30F77+EtUamhJA11A10AGp8STzPSBv5gKTmuR0HWSjGki49PCNxYqkg5wpitMC4zNdmJF7ljfXXykdSuQSDbc9Ta52J9dvKDkxtlFzy1/WDsRxRQbLtv5mCONthlkpBjFBahUkmmw0+Jkzoy3tZ9RqAdOugPKF+C8TplTTAOUnQtYuxtYO1tAdNhoNuVzh0Favf4asVBFwD3QbGxY+U0XBuAVL3eoF20XVtdtToPrKZEox2wYec3pF7E4TIzWOja+trHT0EGYkH5Rc35b3PlzmvPD0Ntz/5G589JT4/gEVFUInfqU1uRYd5wDmYa2NyD4EyEMm6OmfjNK7MpWrtSIWorK1hdHUjMD/S1j6iW8JUr1kIo03dTcG/ygnQgOTY76z03s+4WkcNUWnURAAoVjVphHFwoNQk6Ek2voCtpbrYOmEzKAqqjqEGigvbvKo0UfNoBzjTyJaojHG3tsxHBuF3Ip1jWp1ahIQlQtNiBfIpK95tPvc9oQwuAylQafcJy/EDKUB5fEzKGQ+RGvWGuE421MKQXAe+XRgCpBU66AggHqCJaxuFL06tSkCneViptuAQ4I1BQ358/SRcmyqSQKpJVoXrUGbIjZalMkgqdN12IsVIPQiUO2T56lPFLbJXUK2mq1aQCkHrdfh22PdbpDXDcSXRlQZKoNwm6NvmQX1sw1AN7EaaG0Gdrq9NcMqlcrPWByggJ3VbM6g7HUC23ehg3YJIBUal+V/Xn08/Y+cjr4kBc7XCDQa3ZjsQBz58tb67a0K9Xu2va+hPhy5/qOloLxVTM9uSCwH4/vwl1CyUp0g7h8Y1V7sbKNl6efUw9hsRbaZbAPYQpSq35xJqx8cjTU8a1tCZyUsPmC8j7/s/vzik6RSzy3jlK1S/WDJoeOU7i+l7Xt4X1meYT049Hl5OxTs5FGJjlj7RiyULeAdKyXC0cxhajT7yjxjeDYY7kS3WokVAbcxOXJK2ev4UOHsem8ApgUV05QHxMk1Gt4Qpw3Ej4I8oAxOKQ1TdjpOW6LzhzdMazyIvCmFrUX7rajrFX4CpN1qEjkL7Qqa+yE8El0B2qyJqsIVeEBTtf1P6yE4FPu+94ykiThIG1q0oV6sN1OHp90fWUsRw1OlvUx1NE3BmbxT3lL4pB0JHlpDOM4YORI+ogZqZUkHedONpo5ciaYqtR2tmYmMFOSqseBKXXQnGw3wLDCme8LsbEDcIOp5X/DlDqYgowI7x3PQDp+cyK4p7ALYba8yepPWWU4myizC4025kfeM5Z43J2z08WeEI8Uei4TEZlDLYjbQHQ+8AdteOKg+CO9UKd7Yhc22Y8mGpsOomRr8eq6im3w1PJTr/AKt/aCy19TqTqT4xsfj07kRz+byXGBvOEdpGoUlBBJPetdj9kKAGYm3dRdNhrJuI9uCEygBs26m4uABrceP7M8+DnkZ0eOsp8MW7ZzfPKqRp6va/EsLIVpL0QWNumY6j0tCHAu2VegRdi631DEtfrqxPtMenXlJqbX8oHjiZZJfZ7HR4zhMRTNRW+C4sSpBzAjbKVvmH18IA7U4xsU6MPlpqFA0BcnV6lxsxsNDcWUc7zI4HFZFY9NZocI2emrC5LAGwN/O/IHz+s55Q4bR1Rnz0BK2IVc11NgNAeWvI+OnsYOoPc+es1eL4QavzkAaaD8WbdjKh7Kn7D28CLj9Y0cka2JLFK9FLDvC2B1I1t9fcQbieHVaOrr3fvjVfXp6y9w1tRA6Y0U0zVU6gRQCeV9l/MeEUCcZJLJvpTA3t9popItyRiqYarc6aLt4EEaDzgiqtiRDlPAmnuxFjppcHwlHFYfUmdqnTOL47QNtEBJxSJkqYWO5JE1ikysqwrwzC5iJ3CcPuZreD8NC2Mjky6pHTh8d3sn4VwwWGksY/DqptYQvgqNvaZjtHisrmc0ds9FyUYhOjiwFtytA1asuZjlvcwZU4sV5S9gXNRMwAE04sGOXJk1Jm+ytpL8Wtt+ZlDE4upS1IuPCQ08bXYZ8hy9Yqhqx3kSdGu7OcJrVyb1Mvnr+MtYyiquadTRh9rkZB2T4odPSa3HYNa63Fsw59Yjf0acqe+jEVaOptK1WlDdXC2uCLESB8LMjnaszeJwl5m+L4Ir3h6/rN9UwkpVsH1ErDJxIzxctHnWfr7ToJPlNHxLs+p1Xun6e0APTy3Xobe07YzjLaOKUJR7Oo0IUT3bwcqwhSHd9DCzRKmOww+ZdPDkfKD4Tw9TdTOPgMxsu9ifPwhUq7A48toHpJVEY4todCN5y/vGJkzNc2EmQ7D3kFIc5JTPOKxkEMOpYlBu2VR5sSB+M9H4fw3IiqNlAXbXTr++cxXYunmxKE/ZDOfRSAfQss9HV+nIAjxB3HoZx+Q90d3jLVjFwgEd8ICOL/AE/DnK1XEAc/19pzUdRPoRYi99Lcj4HrMhkCVnVdg7AeAvtDjYwHT9+oH6wErg1qhHNj+9JWHTJz7Q7i9c5x/wCK/hFOYoXdvAgf/URR1FEX2WcThlMH1OBhpSp9plO8t4ftAn7MChND/JBnaHZbXeX07MXljB8apnnClHidM/aELUhlKK6KmD7MATQYPs3oNZSp8WRTuJqeDcUpOo7w94VBvsLy10Vk4AwU2MyHaD+H9ch6ofNzC25ed56jQqqdjeWcZWC0XJ5KT9JeOJIjLNJ9ny7i7glToQbEHlFgMY6kBbnwEXGsT8TE1mGzVGI9/wDiFexuPRanwqii5N1fx+6ZpRpEo5bn+F5a1RQDUQ2IhCnjFdMg0EOVMpFiLiAOIcJt36Wh6dZyUmd3P9LfD8GKR0a802C4jlmEw3E7aMLEQpQx/jFeNlPkiza1aS1RcaN+PhBr0raHSCcNxWx0MPYSutcWOjDYxLrTA4/aKTJpK1WiJZxalDY/9yhXqfvaPx0SugdxBQBPP8Ue83nNlxasf2R+sw9Q94zqwRo5PIlZxTCVD5RBZ3hGg3dl2jniypiBla8IcPrd9T429DoZVxCZtrRtBWRluCNR5bwSpo0Xsn7QoAwIHh/3BSiXeLVwzAdNZSEMF6i5H7aJCdJ3NpGEzqamEyZs+wzZTVawPcQeWZif9gmjbGMOYt5fsfSZ3srhWam5Ugd4Kefyi46ffhscLv8ANUbyAAnFlfszvxJqKO1MZ1J9T+xKNXiXJQXP9I099oSp8Opryuep1P1kqhRsBJ2i1MzuJFdxZAEuLXuSfQjaR8MQo2VhZhuPzHWaR6toDd81dj0CrfwH/ce7RJxp3ZMd2P8AUf0ijVa+vUk+5imsNI83MVorxAz0TyhwYjmY9a7jZj7yO8V5hrZP/Mv94+8lo46quq1GHkbSnmnbzAtmp4T2zxFH7ZceMN8Q/iZVq0GpZbFhYm887nbwNIosjLoqgy1QcXB5ixv5QSGkq1IKCpmyo9orDvTlbtMPsj8JjzUiDRPhiU+dmifii1T3lEmTIdA9vf8AWZpXkq1ZvjQflDRrPSN75hDXC+OajkZl8PiuRjgpBuJHJisvjzNHrVDFJiVs9sw2Ohma45h3w5766HZraGCeFcVFIZn2XaCuP9r6uKYBtEX5V/Mm0liwyuvofNlglYzH4wG+0z9OX6iioN7GUCCp1E7IwpHBOTbOk2j85P6Rix6iMJZJTEt065ErpJP1tBQRvEsMLZ10+8B+I95QWEcSSQtgdj7aSomEqHZHPkrfpD0K0yIyWkJyth3T5kZfNSI9d/KZhRv+yumHH9TM34L/ALBCxqQJ2af/ANOn9w9Q5/WEviTz5/0z08b9UTNUkLVJE9SRO8CQeQ+o8F0alqjnoT9P+pcarBNOpcOepb6mMlonJ7LCVbARSsXimoUxcU5FPSPOOxRRCYwhOzhnRMY7FFFAE6J0GNnZqCOvOgxl528BrHhpIpkAj1MxrLKNLFOsRKatHBpqKKReqHOLGDa2GKy4jx4e+8PRmlIGpUIln+ZDfMBJMThgRcSgDN2LuPYQOHRvl0MY1ErvKwqSalXOxO8FGtMcGl3C4U1NtADqem0o16R+zrfpD3DqBVAo0G5Ox13tJ5ZcUPjhydBXhihAAg1HPQk+JhfBY8ggEEEH26wDmyju30HKEOGUyRcmxO04nvbO+NdI2mECuoBAK3vYjSVeLdh8NiVYooo1N1ZARr4qNCJ3hJawE3nBOEEgNU0HLr6xod6BlpK2eLYXBVMKppVVyuGY+YNsrDwO8e1aep/xN7PrVw3xKKg10ZFSxtmDuqkHw1v6TzXFdnWRe/XphuaqrMAemYkfhGmqeycZ2tA58RIHxPjKHGA1EXN3Um2ZLZb66G+qnQ7jWxtAtTix+4vmxLfTQR447Vk5Za0H6+MABN9ZUpPZAPL9T+EEU8a7GxNgd1ACj6by6H0ELhQqyWWHq6xSo2KUaMdfWKbgbmArTsUU6zkYp2KKYAgJ2KKYKFFFFMEUUUUxkdiiimMdvOgxRQDEgjhFFAAkQx5M7FGKLolVtIOqCxiiigl0JSI8IIooRCfDkjYzTcNJdddxORSWVJo6sLdktPRrnWGMDiwSBaKKcbWzrXZ6L2SwCvZ21sdB+s0nF+IlBlUakb9IoplpOiclyybBGExTHQm+m8BcU4TTruXqg5mOuUlVJGhNhrc6c4ooJFaVmN/iBQw9HDLTyOC1RSCp5gMCXLEltCQByvPPKmGAJHQkTsU6cL9Di8iKUyNKVjJGJ6xRSnZE9E7M8Qqfy9MUsqgCxFt2GjNcHW+9zrcmKKKcEu2ejHpH/9k="/>
          <p:cNvSpPr>
            <a:spLocks noChangeAspect="1" noChangeArrowheads="1"/>
          </p:cNvSpPr>
          <p:nvPr/>
        </p:nvSpPr>
        <p:spPr bwMode="auto">
          <a:xfrm>
            <a:off x="1697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57700" name="Picture 4" descr="http://latimesblogs.latimes.com/photos/uncategorized/2008/09/30/psych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838" y="4322215"/>
            <a:ext cx="3347388"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493" y="1369294"/>
            <a:ext cx="502919" cy="369332"/>
          </a:xfrm>
          <a:prstGeom prst="rect">
            <a:avLst/>
          </a:prstGeom>
          <a:noFill/>
        </p:spPr>
        <p:txBody>
          <a:bodyPr wrap="square" rtlCol="0">
            <a:spAutoFit/>
          </a:bodyPr>
          <a:lstStyle/>
          <a:p>
            <a:r>
              <a:rPr lang="en-US" dirty="0">
                <a:solidFill>
                  <a:schemeClr val="bg1"/>
                </a:solidFill>
              </a:rPr>
              <a:t>1</a:t>
            </a:r>
          </a:p>
        </p:txBody>
      </p:sp>
      <p:sp>
        <p:nvSpPr>
          <p:cNvPr id="6" name="TextBox 5"/>
          <p:cNvSpPr txBox="1"/>
          <p:nvPr/>
        </p:nvSpPr>
        <p:spPr>
          <a:xfrm>
            <a:off x="6172200" y="1524000"/>
            <a:ext cx="381000" cy="369332"/>
          </a:xfrm>
          <a:prstGeom prst="rect">
            <a:avLst/>
          </a:prstGeom>
          <a:noFill/>
        </p:spPr>
        <p:txBody>
          <a:bodyPr wrap="square" rtlCol="0">
            <a:spAutoFit/>
          </a:bodyPr>
          <a:lstStyle/>
          <a:p>
            <a:r>
              <a:rPr lang="en-US" dirty="0">
                <a:solidFill>
                  <a:schemeClr val="bg1"/>
                </a:solidFill>
              </a:rPr>
              <a:t>2</a:t>
            </a:r>
          </a:p>
        </p:txBody>
      </p:sp>
      <p:sp>
        <p:nvSpPr>
          <p:cNvPr id="7" name="TextBox 6"/>
          <p:cNvSpPr txBox="1"/>
          <p:nvPr/>
        </p:nvSpPr>
        <p:spPr>
          <a:xfrm>
            <a:off x="6587615" y="4668979"/>
            <a:ext cx="508484" cy="369332"/>
          </a:xfrm>
          <a:prstGeom prst="rect">
            <a:avLst/>
          </a:prstGeom>
          <a:noFill/>
        </p:spPr>
        <p:txBody>
          <a:bodyPr wrap="square" rtlCol="0">
            <a:spAutoFit/>
          </a:bodyPr>
          <a:lstStyle/>
          <a:p>
            <a:r>
              <a:rPr lang="en-US" dirty="0">
                <a:solidFill>
                  <a:schemeClr val="bg1"/>
                </a:solidFill>
              </a:rPr>
              <a:t>3</a:t>
            </a:r>
          </a:p>
        </p:txBody>
      </p:sp>
      <p:sp>
        <p:nvSpPr>
          <p:cNvPr id="8" name="AutoShape 2" descr="Image result for mutual inte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6146" name="Picture 2" descr="https://i.ytimg.com/vi/7Z4-ZZ8tyaY/maxresdefaul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049" y="4604266"/>
            <a:ext cx="3428134" cy="19277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85509" y="4343400"/>
            <a:ext cx="508484"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113945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My first example of translational work</a:t>
            </a:r>
            <a:endParaRPr lang="en-US" sz="5400" dirty="0"/>
          </a:p>
        </p:txBody>
      </p:sp>
      <p:pic>
        <p:nvPicPr>
          <p:cNvPr id="4" name="Picture 2" descr="https://pantherfile.uwm.edu/dermer/public/Dept/2002/Moore,%20Woods,%20Baron,%20&amp;%20Der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20" y="2284037"/>
            <a:ext cx="6031345" cy="452350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4271" y="2273107"/>
            <a:ext cx="2432481" cy="454536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2915206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https://pantherfile.uwm.edu/dermer/public/Dept/2002/Moore,%20Woods,%20Baron,%20&amp;%20Der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20" y="2284037"/>
            <a:ext cx="6031345" cy="452350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4271" y="2273107"/>
            <a:ext cx="2432481" cy="454536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518893" y="67963"/>
            <a:ext cx="9575453" cy="4064692"/>
          </a:xfrm>
          <a:prstGeom prst="rect">
            <a:avLst/>
          </a:prstGeom>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686796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https://pantherfile.uwm.edu/dermer/public/Dept/2002/Moore,%20Woods,%20Baron,%20&amp;%20Der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20" y="2284037"/>
            <a:ext cx="6031345" cy="452350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4271" y="2273107"/>
            <a:ext cx="2432481" cy="454536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518893" y="67963"/>
            <a:ext cx="9575453" cy="4064692"/>
          </a:xfrm>
          <a:prstGeom prst="rect">
            <a:avLst/>
          </a:prstGeom>
        </p:spPr>
      </p:pic>
      <p:pic>
        <p:nvPicPr>
          <p:cNvPr id="6" name="Content Placeholder 5"/>
          <p:cNvPicPr>
            <a:picLocks noGrp="1" noChangeAspect="1"/>
          </p:cNvPicPr>
          <p:nvPr>
            <p:ph idx="1"/>
          </p:nvPr>
        </p:nvPicPr>
        <p:blipFill>
          <a:blip r:embed="rId4"/>
          <a:stretch>
            <a:fillRect/>
          </a:stretch>
        </p:blipFill>
        <p:spPr>
          <a:xfrm>
            <a:off x="2608210" y="2429351"/>
            <a:ext cx="9676136" cy="2696479"/>
          </a:xfrm>
          <a:prstGeom prst="rect">
            <a:avLst/>
          </a:prstGeom>
        </p:spPr>
      </p:pic>
    </p:spTree>
    <p:extLst>
      <p:ext uri="{BB962C8B-B14F-4D97-AF65-F5344CB8AC3E}">
        <p14:creationId xmlns:p14="http://schemas.microsoft.com/office/powerpoint/2010/main" val="96629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https://pantherfile.uwm.edu/dermer/public/Dept/2002/Moore,%20Woods,%20Baron,%20&amp;%20Der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20" y="2284037"/>
            <a:ext cx="6031345" cy="452350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4271" y="2273107"/>
            <a:ext cx="2432481" cy="454536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518893" y="67963"/>
            <a:ext cx="9575453" cy="4064692"/>
          </a:xfrm>
          <a:prstGeom prst="rect">
            <a:avLst/>
          </a:prstGeom>
        </p:spPr>
      </p:pic>
      <p:pic>
        <p:nvPicPr>
          <p:cNvPr id="6" name="Content Placeholder 5"/>
          <p:cNvPicPr>
            <a:picLocks noGrp="1" noChangeAspect="1"/>
          </p:cNvPicPr>
          <p:nvPr>
            <p:ph idx="1"/>
          </p:nvPr>
        </p:nvPicPr>
        <p:blipFill>
          <a:blip r:embed="rId5"/>
          <a:stretch>
            <a:fillRect/>
          </a:stretch>
        </p:blipFill>
        <p:spPr>
          <a:xfrm>
            <a:off x="2608210" y="2429351"/>
            <a:ext cx="9676136" cy="2696479"/>
          </a:xfrm>
          <a:prstGeom prst="rect">
            <a:avLst/>
          </a:prstGeom>
        </p:spPr>
      </p:pic>
      <p:pic>
        <p:nvPicPr>
          <p:cNvPr id="7" name="Picture 6"/>
          <p:cNvPicPr>
            <a:picLocks noChangeAspect="1"/>
          </p:cNvPicPr>
          <p:nvPr/>
        </p:nvPicPr>
        <p:blipFill>
          <a:blip r:embed="rId6"/>
          <a:stretch>
            <a:fillRect/>
          </a:stretch>
        </p:blipFill>
        <p:spPr>
          <a:xfrm>
            <a:off x="3868609" y="3695507"/>
            <a:ext cx="6604562" cy="3025215"/>
          </a:xfrm>
          <a:prstGeom prst="rect">
            <a:avLst/>
          </a:prstGeom>
        </p:spPr>
      </p:pic>
    </p:spTree>
    <p:extLst>
      <p:ext uri="{BB962C8B-B14F-4D97-AF65-F5344CB8AC3E}">
        <p14:creationId xmlns:p14="http://schemas.microsoft.com/office/powerpoint/2010/main" val="3707253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0" y="152400"/>
            <a:ext cx="10481094" cy="1143000"/>
          </a:xfrm>
        </p:spPr>
        <p:txBody>
          <a:bodyPr>
            <a:normAutofit/>
          </a:bodyPr>
          <a:lstStyle/>
          <a:p>
            <a:pPr eaLnBrk="1" hangingPunct="1">
              <a:defRPr/>
            </a:pPr>
            <a:r>
              <a:rPr lang="en-US" dirty="0" smtClean="0">
                <a:solidFill>
                  <a:schemeClr val="bg1"/>
                </a:solidFill>
                <a:latin typeface="Arial" charset="0"/>
              </a:rPr>
              <a:t>		Translational work</a:t>
            </a:r>
            <a:endParaRPr lang="en-US" sz="5400" dirty="0" smtClean="0">
              <a:solidFill>
                <a:schemeClr val="bg1"/>
              </a:solidFill>
              <a:latin typeface="Arial"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40" y="1373987"/>
            <a:ext cx="3952875" cy="241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srcRect/>
          <a:stretch>
            <a:fillRect/>
          </a:stretch>
        </p:blipFill>
        <p:spPr bwMode="auto">
          <a:xfrm>
            <a:off x="6875446" y="1007933"/>
            <a:ext cx="2558473" cy="3411667"/>
          </a:xfrm>
          <a:prstGeom prst="rect">
            <a:avLst/>
          </a:prstGeom>
          <a:noFill/>
          <a:ln w="9525">
            <a:noFill/>
            <a:miter lim="800000"/>
            <a:headEnd/>
            <a:tailEnd/>
          </a:ln>
        </p:spPr>
      </p:pic>
      <p:sp>
        <p:nvSpPr>
          <p:cNvPr id="2" name="AutoShape 2" descr="data:image/jpeg;base64,/9j/4AAQSkZJRgABAQAAAQABAAD/2wCEAAkGBxQSEhQUEhQUFBQUFRQUFRQXFxcUFBQVFRUXFxQUFBQYHCggGBolHBQUITEhJSkrLi4uFx8zODMtNygtLisBCgoKDg0OGxAQGywkHyQsLCwsLCwsLCwsLCwsLCwsLCwsLCwsLCwsLCwsLCwsLCwsLCwsLCwsLCwsLCw3Kyw3K//AABEIALYBFAMBIgACEQEDEQH/xAAcAAABBQEBAQAAAAAAAAAAAAAFAAIDBAYBBwj/xAA+EAACAQIEAwYDBgQGAQUAAAABAgADEQQSITEFQVEGImFxgZETMqFCUrHB0fAHFGKCFSOSwuHxciQzNKKy/8QAGgEAAwEBAQEAAAAAAAAAAAAAAQIDAAQFBv/EACERAAICAgICAwEAAAAAAAAAAAABAhEDIRIxBCITQVEy/9oADAMBAAIRAxEAPwDTKJMgkayZJ5h7BIklURiyZRNQo9RJVEjElhSEY5RHgRonQYaAPEcI0RwM1AHqY8SMR9oaEY6dEaIs0Jh8cIwGdDTCj50GNBnQYaMOEdGiOmEZ0RTgnZhWdnQJwxQoA6KcBnYTCnbTkQMLAOiiim0Y7adEbHCFUBjpyImcMLYtDGijSZyTsejFLJVEjWSoZI9JkqyUGV2qgakwZi+0tGmbF1v5wgD4kqmBcL2got9se8u0+JUz9sTCtMvgx15BSqg7G8feFCkoMeDIQ0eGhAyYGOvIlMdeYA+84WjM0azRbNRLniDSvnnQ8WzcSyHkitKoeOWpCpAcS4DHAyqtWRYviVKiM1WoqDqxtG5oRwYQZwoJJAABJJ2AGpJMxXEv4i01Yrh6RrW0zs3w0J/pFiW5a6TN/wARO1/xiuHoORTtesds5uMqXB2tqR4iZzBuANJpS1oriwKXZ6Ngv4gEkCrQyg7lHJIHPQrr7ibDh+Op10z0mDLt4g81I5HUTxE1iSBe3T985q+xXGfhZrXygd5b72ue74gljtBGT+w5vHSXqemgTsoYTi9KoLq3MrtbvDdT467Sf+ep3tnW519P2JRTj+nK4NFiKNSoG2IPlHQ2JR28V5y85eYx0mdBjIoLNRIxjLxrmcDTcg8RMYoxmik+RTiYevi1QXJtMxxLtklMkA3mE452pq1SQGsPCZ9q5JuSZWOFvsvLMl0bXjHbl2UqhteY7EY53N2YkyuxMaJeONROeeRyLacQqDZ2EtUeOVxtUaCmjrxnFCqb/Ta8D7dVqRAc5h9Zt+HfxBpPYMbX8LTxVHlqjUkZY19Fo5W+z6Ew/aCi4uHEsLxml94fWeEYTizpz0mr4Lxb4gsTrISUol48ZHpq8cpfe+hnf8cpdT7GYxTHgyfNlOCNh/jVPr9DOHi9PqfaZQNHqYjkzcEaNuLLyMgr8eVbX57eMBOYwqGGVtR+9R4wWw8UG248TsJGeOP4e0y1HEkEq26kg+n7v6y2tfS5M2w0gzV444Hza9BMnxPHZyxYnMeeYte/mdI3GOxJuSAeh6+UEGpnBBsHXQ8r256TJWK3XQExtX/Nbz08hsPKFMDV8ekFcRpE1M3XfzkuHPK/hOqSTSJ4pOLYbxC3UsCc2lh+Jh/shW7zPYkKC/mACcvQaA+8zlKgW00158gLjlNh2JoZQ7ONfl/pbMLaKPM7+fMxXXEeSk3ZNwvHPTxCrYpmp0ndPmAJ2A8hl130MK8fx+VSiEd8Asw6NrYdBqIFx9dVxFd1IGQUqKm2isVA28M/0kWJXvBBtoBrrYbee05mNVs3PCcSGRGByvbfcNYWNxy2h+hVuNdCNCJgOHYg0qml8qBbje+aw+gzN/aZtMHi1NjffKPfYfvrKY5UznzQCM4ZwmMzS5zcR14rxhM4G1i2MoidozNOVGkbNFsZIa+JA3igDjeLy1AP6b/UxTneSmdKxaPmkGJtJGWnGa89mjznIlvOGMG06pmoFnQ0eIwCOQzBHKJPTEhXeWKQisZFims0fZ7C63gGkJruzqWWc2X+Tpw7Yfpm0kzSveczzlo67LQqSRWlLPJEqTUayyzxlKprIKtSV0r6xGjWQcY7ta42dQf7h3T9AsrVMVZipJtmUD0/Z95b4nUBNJj8qliT6C31Ag7iNLUkcxcHyjLoVhGrTzC43Amd4ohRg48j+Uu1K5yCopsQAfNdLiM+OlUa7MNfWOo0JKSYIrnNqJBRpNmvewhDhnDneuKNtb3boEHzG/kdPEieiUOyuHcAMhQnQMhsy+NtifMH1llp0aO1syPC6vIeQh/E8UWjSKq3+YQMgGveOgPodfSaduAUMPURaaXa699u8SNLNb5QdTsI3jeRQBWs6tqqsMxuuvdB2tpqLbxJQLvMnFJGDxQKUQtyTfOxJuWYm5Ynmb3hXC1Q4NXklMn+/ZR7mD+I1VepZVyg/ZuTYeZiV/h4W22eo3+lRp+Mm1ZNOg9gcXnq0FGtSpq39i5Mx8O9U+kOVsRb5Se/iaSp5ISf9xme7OU1V3qbZKQQt0JBJA8izy5wyoa2KS3/ALVE57ePKCtiy2tlfi3E8bTq1KT1nOSodFIBKXDUyMutiCIS7N9oarV6aVa2ZGVr3C7gKF71ri7GLt3SX/5Ci+cCkw/rB7mh0Fxfl9iCuzuBzU2YWLm1gToUXlflc5iD5Rm62LFJqj0+85eBuF8YRgqswH3Cxtmtpa55i0Lg8+UotkXFp7G1DIniqPIK9WwitDJGb43rVPgAPpf852U8fi/8xz4/gAPyinnzb5M7UtHz3FEYp9EeEOBnVjI4GYNkkSRqGPWYNjkEu0ZBSWTpJt2URdorebHgyZUmSwIuRNlhUKqLznzHTg/SyTOZpGWjC0gXbJs878SVs05nmNZPVqaSka9jH1HgyvVsZnEHIJVK9xY7HeDf5k0wUqXIOlNvwUmRNiu6O8otuCSOuu0WJRitny8rEN1GlxaGMfoSUvw5/OClSGYE2uDoSAL87bbwRRxaqe6e6Tp/T/xL+FwFZyR8QALbOdzqPltz0vvJsHwSkrZmGg+ySTfztYfSUuMVsT2b0ajsKgqlnIGYBVB55L3t7ge012M4tTw+jAsyrnyjQAcsxO19gNz0nk+H4tWoPUFOoUbMysQBqMxK2uNNLHTrDPCuPZhlqqzszBmYWN1UXANyOYHvA00dUOL7N7wTjIZGq4yoqsGU66aEkhKYtqFAtb3mS4rxNnrOSxqLqFfLk7oPd7p+Ub6ecFY7GfFY/CACI+S7EhiLBi1uuZj6ASpjcQUDEMb93x0HX3m21ROTXJtdBPDg5WqHz8beHpIuKY5bUdbJmYnwVdW/CQ0serrldnS/d7qKy67EsXFv9JtJ6nCqNOk7s7VGFKr8O9slNip7xAGp94vGuwXfQTweIdaCIwAdyXe3IsSQvoCBNF2fcU6JI+ZmtfqAdZlsPifiEaFWO9x3QRvZxcEaaW+kL4IsotceWYSUkUVUH+0lqmCrnbIqubcgrqWP+nNr4mY/hXEmQjvW1v0AHL02H5zednLlG+Jqrd22/dIIcH0M82x2DOHq1KLamk7KOpXdW06qVOnXaNHcSd1KgvxHBJWJfPlYksRdGS5tfTQ+RkGGwtSn8tUKeZVnp689BpfwvByA6WPl4jwt+Vx1Ak1NzzIta3pyPMAe48oUmM2mG/8AF6qC7V6hA37zEC2pvcHYa2PSXMJxqpUIX5xzLd0gacwNem2p9Zk2uxBsLaW8bHQ+A0BG9tT0mv4WKHwwtyr2GZwLhj4qToNSBrtBJaMqMzxvHkVTlPX/APRnJYx/ZHEVHLJUoleRzlT6grpOSPBB5njpnJJWSxI8ZHPaPI6FOzkUxhwj0jBJAZglimZMg1lVGlykm0lL1OjDjeSVI0/ZfAFqikjS01fFSAQo5CVey9HuqbcpLxU/5h9JxylykejLGsUaRUZo28axjC0FESSRuZwtIneMkCztRoIxTawjUeDcYbw0I2R0HsCbga66XawGy30F77+EtUamhJA11A10AGp8STzPSBv5gKTmuR0HWSjGki49PCNxYqkg5wpitMC4zNdmJF7ljfXXykdSuQSDbc9Ta52J9dvKDkxtlFzy1/WDsRxRQbLtv5mCONthlkpBjFBahUkmmw0+Jkzoy3tZ9RqAdOugPKF+C8TplTTAOUnQtYuxtYO1tAdNhoNuVzh0Favf4asVBFwD3QbGxY+U0XBuAVL3eoF20XVtdtToPrKZEox2wYec3pF7E4TIzWOja+trHT0EGYkH5Rc35b3PlzmvPD0Ntz/5G589JT4/gEVFUInfqU1uRYd5wDmYa2NyD4EyEMm6OmfjNK7MpWrtSIWorK1hdHUjMD/S1j6iW8JUr1kIo03dTcG/ygnQgOTY76z03s+4WkcNUWnURAAoVjVphHFwoNQk6Ek2voCtpbrYOmEzKAqqjqEGigvbvKo0UfNoBzjTyJaojHG3tsxHBuF3Ip1jWp1ahIQlQtNiBfIpK95tPvc9oQwuAylQafcJy/EDKUB5fEzKGQ+RGvWGuE421MKQXAe+XRgCpBU66AggHqCJaxuFL06tSkCneViptuAQ4I1BQ358/SRcmyqSQKpJVoXrUGbIjZalMkgqdN12IsVIPQiUO2T56lPFLbJXUK2mq1aQCkHrdfh22PdbpDXDcSXRlQZKoNwm6NvmQX1sw1AN7EaaG0Gdrq9NcMqlcrPWByggJ3VbM6g7HUC23ehg3YJIBUal+V/Xn08/Y+cjr4kBc7XCDQa3ZjsQBz58tb67a0K9Xu2va+hPhy5/qOloLxVTM9uSCwH4/vwl1CyUp0g7h8Y1V7sbKNl6efUw9hsRbaZbAPYQpSq35xJqx8cjTU8a1tCZyUsPmC8j7/s/vzik6RSzy3jlK1S/WDJoeOU7i+l7Xt4X1meYT049Hl5OxTs5FGJjlj7RiyULeAdKyXC0cxhajT7yjxjeDYY7kS3WokVAbcxOXJK2ev4UOHsem8ApgUV05QHxMk1Gt4Qpw3Ej4I8oAxOKQ1TdjpOW6LzhzdMazyIvCmFrUX7rajrFX4CpN1qEjkL7Qqa+yE8El0B2qyJqsIVeEBTtf1P6yE4FPu+94ykiThIG1q0oV6sN1OHp90fWUsRw1OlvUx1NE3BmbxT3lL4pB0JHlpDOM4YORI+ogZqZUkHedONpo5ciaYqtR2tmYmMFOSqseBKXXQnGw3wLDCme8LsbEDcIOp5X/DlDqYgowI7x3PQDp+cyK4p7ALYba8yepPWWU4myizC4025kfeM5Z43J2z08WeEI8Uei4TEZlDLYjbQHQ+8AdteOKg+CO9UKd7Yhc22Y8mGpsOomRr8eq6im3w1PJTr/AKt/aCy19TqTqT4xsfj07kRz+byXGBvOEdpGoUlBBJPetdj9kKAGYm3dRdNhrJuI9uCEygBs26m4uABrceP7M8+DnkZ0eOsp8MW7ZzfPKqRp6va/EsLIVpL0QWNumY6j0tCHAu2VegRdi631DEtfrqxPtMenXlJqbX8oHjiZZJfZ7HR4zhMRTNRW+C4sSpBzAjbKVvmH18IA7U4xsU6MPlpqFA0BcnV6lxsxsNDcWUc7zI4HFZFY9NZocI2emrC5LAGwN/O/IHz+s55Q4bR1Rnz0BK2IVc11NgNAeWvI+OnsYOoPc+es1eL4QavzkAaaD8WbdjKh7Kn7D28CLj9Y0cka2JLFK9FLDvC2B1I1t9fcQbieHVaOrr3fvjVfXp6y9w1tRA6Y0U0zVU6gRQCeV9l/MeEUCcZJLJvpTA3t9popItyRiqYarc6aLt4EEaDzgiqtiRDlPAmnuxFjppcHwlHFYfUmdqnTOL47QNtEBJxSJkqYWO5JE1ikysqwrwzC5iJ3CcPuZreD8NC2Mjky6pHTh8d3sn4VwwWGksY/DqptYQvgqNvaZjtHisrmc0ds9FyUYhOjiwFtytA1asuZjlvcwZU4sV5S9gXNRMwAE04sGOXJk1Jm+ytpL8Wtt+ZlDE4upS1IuPCQ08bXYZ8hy9Yqhqx3kSdGu7OcJrVyb1Mvnr+MtYyiquadTRh9rkZB2T4odPSa3HYNa63Fsw59Yjf0acqe+jEVaOptK1WlDdXC2uCLESB8LMjnaszeJwl5m+L4Ir3h6/rN9UwkpVsH1ErDJxIzxctHnWfr7ToJPlNHxLs+p1Xun6e0APTy3Xobe07YzjLaOKUJR7Oo0IUT3bwcqwhSHd9DCzRKmOww+ZdPDkfKD4Tw9TdTOPgMxsu9ifPwhUq7A48toHpJVEY4todCN5y/vGJkzNc2EmQ7D3kFIc5JTPOKxkEMOpYlBu2VR5sSB+M9H4fw3IiqNlAXbXTr++cxXYunmxKE/ZDOfRSAfQss9HV+nIAjxB3HoZx+Q90d3jLVjFwgEd8ICOL/AE/DnK1XEAc/19pzUdRPoRYi99Lcj4HrMhkCVnVdg7AeAvtDjYwHT9+oH6wErg1qhHNj+9JWHTJz7Q7i9c5x/wCK/hFOYoXdvAgf/URR1FEX2WcThlMH1OBhpSp9plO8t4ftAn7MChND/JBnaHZbXeX07MXljB8apnnClHidM/aELUhlKK6KmD7MATQYPs3oNZSp8WRTuJqeDcUpOo7w94VBvsLy10Vk4AwU2MyHaD+H9ch6ofNzC25ed56jQqqdjeWcZWC0XJ5KT9JeOJIjLNJ9ny7i7glToQbEHlFgMY6kBbnwEXGsT8TE1mGzVGI9/wDiFexuPRanwqii5N1fx+6ZpRpEo5bn+F5a1RQDUQ2IhCnjFdMg0EOVMpFiLiAOIcJt36Wh6dZyUmd3P9LfD8GKR0a802C4jlmEw3E7aMLEQpQx/jFeNlPkiza1aS1RcaN+PhBr0raHSCcNxWx0MPYSutcWOjDYxLrTA4/aKTJpK1WiJZxalDY/9yhXqfvaPx0SugdxBQBPP8Ue83nNlxasf2R+sw9Q94zqwRo5PIlZxTCVD5RBZ3hGg3dl2jniypiBla8IcPrd9T429DoZVxCZtrRtBWRluCNR5bwSpo0Xsn7QoAwIHh/3BSiXeLVwzAdNZSEMF6i5H7aJCdJ3NpGEzqamEyZs+wzZTVawPcQeWZif9gmjbGMOYt5fsfSZ3srhWam5Ugd4Kefyi46ffhscLv8ANUbyAAnFlfszvxJqKO1MZ1J9T+xKNXiXJQXP9I099oSp8Opryuep1P1kqhRsBJ2i1MzuJFdxZAEuLXuSfQjaR8MQo2VhZhuPzHWaR6toDd81dj0CrfwH/ce7RJxp3ZMd2P8AUf0ijVa+vUk+5imsNI83MVorxAz0TyhwYjmY9a7jZj7yO8V5hrZP/Mv94+8lo46quq1GHkbSnmnbzAtmp4T2zxFH7ZceMN8Q/iZVq0GpZbFhYm887nbwNIosjLoqgy1QcXB5ixv5QSGkq1IKCpmyo9orDvTlbtMPsj8JjzUiDRPhiU+dmifii1T3lEmTIdA9vf8AWZpXkq1ZvjQflDRrPSN75hDXC+OajkZl8PiuRjgpBuJHJisvjzNHrVDFJiVs9sw2Ohma45h3w5766HZraGCeFcVFIZn2XaCuP9r6uKYBtEX5V/Mm0liwyuvofNlglYzH4wG+0z9OX6iioN7GUCCp1E7IwpHBOTbOk2j85P6Rix6iMJZJTEt065ErpJP1tBQRvEsMLZ10+8B+I95QWEcSSQtgdj7aSomEqHZHPkrfpD0K0yIyWkJyth3T5kZfNSI9d/KZhRv+yumHH9TM34L/ALBCxqQJ2af/ANOn9w9Q5/WEviTz5/0z08b9UTNUkLVJE9SRO8CQeQ+o8F0alqjnoT9P+pcarBNOpcOepb6mMlonJ7LCVbARSsXimoUxcU5FPSPOOxRRCYwhOzhnRMY7FFFAE6J0GNnZqCOvOgxl528BrHhpIpkAj1MxrLKNLFOsRKatHBpqKKReqHOLGDa2GKy4jx4e+8PRmlIGpUIln+ZDfMBJMThgRcSgDN2LuPYQOHRvl0MY1ErvKwqSalXOxO8FGtMcGl3C4U1NtADqem0o16R+zrfpD3DqBVAo0G5Ox13tJ5ZcUPjhydBXhihAAg1HPQk+JhfBY8ggEEEH26wDmyju30HKEOGUyRcmxO04nvbO+NdI2mECuoBAK3vYjSVeLdh8NiVYooo1N1ZARr4qNCJ3hJawE3nBOEEgNU0HLr6xod6BlpK2eLYXBVMKppVVyuGY+YNsrDwO8e1aep/xN7PrVw3xKKg10ZFSxtmDuqkHw1v6TzXFdnWRe/XphuaqrMAemYkfhGmqeycZ2tA58RIHxPjKHGA1EXN3Um2ZLZb66G+qnQ7jWxtAtTix+4vmxLfTQR447Vk5Za0H6+MABN9ZUpPZAPL9T+EEU8a7GxNgd1ACj6by6H0ELhQqyWWHq6xSo2KUaMdfWKbgbmArTsUU6zkYp2KKYAgJ2KKYKFFFFMEUUUUxkdiiimMdvOgxRQDEgjhFFAAkQx5M7FGKLolVtIOqCxiiigl0JSI8IIooRCfDkjYzTcNJdddxORSWVJo6sLdktPRrnWGMDiwSBaKKcbWzrXZ6L2SwCvZ21sdB+s0nF+IlBlUakb9IoplpOiclyybBGExTHQm+m8BcU4TTruXqg5mOuUlVJGhNhrc6c4ooJFaVmN/iBQw9HDLTyOC1RSCp5gMCXLEltCQByvPPKmGAJHQkTsU6cL9Di8iKUyNKVjJGJ6xRSnZE9E7M8Qqfy9MUsqgCxFt2GjNcHW+9zrcmKKKcEu2ejHpH/9k="/>
          <p:cNvSpPr>
            <a:spLocks noChangeAspect="1" noChangeArrowheads="1"/>
          </p:cNvSpPr>
          <p:nvPr/>
        </p:nvSpPr>
        <p:spPr bwMode="auto">
          <a:xfrm>
            <a:off x="1697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57700" name="Picture 4" descr="http://latimesblogs.latimes.com/photos/uncategorized/2008/09/30/psych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838" y="4322215"/>
            <a:ext cx="3347388" cy="22098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Image result for mutual inte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6146" name="Picture 2" descr="https://i.ytimg.com/vi/7Z4-ZZ8tyaY/maxresdefaul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049" y="4604266"/>
            <a:ext cx="3428134" cy="1927749"/>
          </a:xfrm>
          <a:prstGeom prst="rect">
            <a:avLst/>
          </a:prstGeom>
          <a:noFill/>
          <a:extLst>
            <a:ext uri="{909E8E84-426E-40DD-AFC4-6F175D3DCCD1}">
              <a14:hiddenFill xmlns:a14="http://schemas.microsoft.com/office/drawing/2010/main">
                <a:solidFill>
                  <a:srgbClr val="FFFFFF"/>
                </a:solidFill>
              </a14:hiddenFill>
            </a:ext>
          </a:extLst>
        </p:spPr>
      </p:pic>
      <p:sp>
        <p:nvSpPr>
          <p:cNvPr id="9" name="5-Point Star 8"/>
          <p:cNvSpPr/>
          <p:nvPr/>
        </p:nvSpPr>
        <p:spPr>
          <a:xfrm>
            <a:off x="3454400" y="1625600"/>
            <a:ext cx="5811520" cy="3789680"/>
          </a:xfrm>
          <a:prstGeom prst="star5">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537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Academic Values</a:t>
            </a:r>
            <a:endParaRPr lang="en-US" dirty="0"/>
          </a:p>
        </p:txBody>
      </p:sp>
      <p:pic>
        <p:nvPicPr>
          <p:cNvPr id="4" name="Picture 3"/>
          <p:cNvPicPr>
            <a:picLocks noChangeAspect="1"/>
          </p:cNvPicPr>
          <p:nvPr/>
        </p:nvPicPr>
        <p:blipFill>
          <a:blip r:embed="rId3"/>
          <a:stretch>
            <a:fillRect/>
          </a:stretch>
        </p:blipFill>
        <p:spPr>
          <a:xfrm>
            <a:off x="4495923" y="217070"/>
            <a:ext cx="7514701" cy="6565901"/>
          </a:xfrm>
          <a:prstGeom prst="rect">
            <a:avLst/>
          </a:prstGeom>
        </p:spPr>
      </p:pic>
    </p:spTree>
    <p:extLst>
      <p:ext uri="{BB962C8B-B14F-4D97-AF65-F5344CB8AC3E}">
        <p14:creationId xmlns:p14="http://schemas.microsoft.com/office/powerpoint/2010/main" val="3022111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444341" y="951346"/>
            <a:ext cx="9303317" cy="5098336"/>
          </a:xfrm>
          <a:prstGeom prst="rect">
            <a:avLst/>
          </a:prstGeom>
        </p:spPr>
      </p:pic>
    </p:spTree>
    <p:extLst>
      <p:ext uri="{BB962C8B-B14F-4D97-AF65-F5344CB8AC3E}">
        <p14:creationId xmlns:p14="http://schemas.microsoft.com/office/powerpoint/2010/main" val="688498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28800" y="1219201"/>
            <a:ext cx="8458200" cy="1920875"/>
          </a:xfrm>
        </p:spPr>
        <p:txBody>
          <a:bodyPr>
            <a:normAutofit fontScale="90000"/>
          </a:bodyPr>
          <a:lstStyle/>
          <a:p>
            <a:r>
              <a:rPr lang="en-US" sz="4800" dirty="0">
                <a:effectLst/>
                <a:latin typeface="Arial" panose="020B0604020202020204" pitchFamily="34" charset="0"/>
                <a:cs typeface="Arial" panose="020B0604020202020204" pitchFamily="34" charset="0"/>
              </a:rPr>
              <a:t>A collaborative approach to translational research: </a:t>
            </a:r>
            <a:r>
              <a:rPr lang="en-US" sz="4800" dirty="0" smtClean="0">
                <a:effectLst/>
                <a:latin typeface="Arial" panose="020B0604020202020204" pitchFamily="34" charset="0"/>
                <a:cs typeface="Arial" panose="020B0604020202020204" pitchFamily="34" charset="0"/>
              </a:rPr>
              <a:t/>
            </a:r>
            <a:br>
              <a:rPr lang="en-US" sz="4800" dirty="0" smtClean="0">
                <a:effectLst/>
                <a:latin typeface="Arial" panose="020B0604020202020204" pitchFamily="34" charset="0"/>
                <a:cs typeface="Arial" panose="020B0604020202020204" pitchFamily="34" charset="0"/>
              </a:rPr>
            </a:br>
            <a:r>
              <a:rPr lang="en-US" sz="4800" dirty="0" smtClean="0">
                <a:effectLst/>
                <a:latin typeface="Arial" panose="020B0604020202020204" pitchFamily="34" charset="0"/>
                <a:cs typeface="Arial" panose="020B0604020202020204" pitchFamily="34" charset="0"/>
              </a:rPr>
              <a:t>The </a:t>
            </a:r>
            <a:r>
              <a:rPr lang="en-US" sz="4800" dirty="0">
                <a:effectLst/>
                <a:latin typeface="Arial" panose="020B0604020202020204" pitchFamily="34" charset="0"/>
                <a:cs typeface="Arial" panose="020B0604020202020204" pitchFamily="34" charset="0"/>
              </a:rPr>
              <a:t>mutual interest model</a:t>
            </a:r>
          </a:p>
        </p:txBody>
      </p:sp>
      <p:sp>
        <p:nvSpPr>
          <p:cNvPr id="2051" name="Rectangle 3"/>
          <p:cNvSpPr>
            <a:spLocks noGrp="1" noChangeArrowheads="1"/>
          </p:cNvSpPr>
          <p:nvPr>
            <p:ph type="subTitle" idx="1"/>
          </p:nvPr>
        </p:nvSpPr>
        <p:spPr>
          <a:xfrm>
            <a:off x="2819400" y="3657600"/>
            <a:ext cx="6400800" cy="1752600"/>
          </a:xfrm>
        </p:spPr>
        <p:txBody>
          <a:bodyPr/>
          <a:lstStyle/>
          <a:p>
            <a:r>
              <a:rPr lang="en-US" altLang="en-US" dirty="0">
                <a:solidFill>
                  <a:schemeClr val="bg1"/>
                </a:solidFill>
                <a:latin typeface="Arial" panose="020B0604020202020204" pitchFamily="34" charset="0"/>
                <a:cs typeface="Arial" panose="020B0604020202020204" pitchFamily="34" charset="0"/>
              </a:rPr>
              <a:t>Michael P. </a:t>
            </a:r>
            <a:r>
              <a:rPr lang="en-US" altLang="en-US" dirty="0" smtClean="0">
                <a:solidFill>
                  <a:schemeClr val="bg1"/>
                </a:solidFill>
                <a:latin typeface="Arial" panose="020B0604020202020204" pitchFamily="34" charset="0"/>
                <a:cs typeface="Arial" panose="020B0604020202020204" pitchFamily="34" charset="0"/>
              </a:rPr>
              <a:t> Twohig</a:t>
            </a:r>
            <a:r>
              <a:rPr lang="en-US" altLang="en-US" dirty="0">
                <a:solidFill>
                  <a:schemeClr val="bg1"/>
                </a:solidFill>
                <a:latin typeface="Arial" panose="020B0604020202020204" pitchFamily="34" charset="0"/>
                <a:cs typeface="Arial" panose="020B0604020202020204" pitchFamily="34" charset="0"/>
              </a:rPr>
              <a:t>, Ph.D</a:t>
            </a:r>
            <a:r>
              <a:rPr lang="en-US" altLang="en-US" dirty="0" smtClean="0">
                <a:solidFill>
                  <a:schemeClr val="bg1"/>
                </a:solidFill>
                <a:latin typeface="Arial" panose="020B0604020202020204" pitchFamily="34" charset="0"/>
                <a:cs typeface="Arial" panose="020B0604020202020204" pitchFamily="34" charset="0"/>
              </a:rPr>
              <a:t>.</a:t>
            </a:r>
            <a:endParaRPr lang="en-US" altLang="en-US" dirty="0">
              <a:solidFill>
                <a:schemeClr val="bg1"/>
              </a:solidFill>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cstate="print"/>
          <a:srcRect/>
          <a:stretch>
            <a:fillRect/>
          </a:stretch>
        </p:blipFill>
        <p:spPr bwMode="auto">
          <a:xfrm>
            <a:off x="3352801" y="4798289"/>
            <a:ext cx="5310187" cy="1464879"/>
          </a:xfrm>
          <a:prstGeom prst="rect">
            <a:avLst/>
          </a:prstGeom>
          <a:noFill/>
          <a:ln w="9525">
            <a:noFill/>
            <a:miter lim="800000"/>
            <a:headEnd/>
            <a:tailEnd/>
          </a:ln>
          <a:effectLst/>
        </p:spPr>
      </p:pic>
    </p:spTree>
    <p:extLst>
      <p:ext uri="{BB962C8B-B14F-4D97-AF65-F5344CB8AC3E}">
        <p14:creationId xmlns:p14="http://schemas.microsoft.com/office/powerpoint/2010/main" val="2608832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lvl="1"/>
            <a:endParaRPr lang="en-US" dirty="0"/>
          </a:p>
        </p:txBody>
      </p:sp>
      <p:sp>
        <p:nvSpPr>
          <p:cNvPr id="2" name="Title 1"/>
          <p:cNvSpPr>
            <a:spLocks noGrp="1"/>
          </p:cNvSpPr>
          <p:nvPr>
            <p:ph type="title"/>
          </p:nvPr>
        </p:nvSpPr>
        <p:spPr/>
        <p:txBody>
          <a:bodyPr>
            <a:normAutofit/>
          </a:bodyPr>
          <a:lstStyle/>
          <a:p>
            <a:endParaRPr lang="en-US" dirty="0"/>
          </a:p>
        </p:txBody>
      </p:sp>
      <p:sp>
        <p:nvSpPr>
          <p:cNvPr id="4" name="AutoShape 2" descr="Image result for mutual inte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Oh Great Mentor_cropped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327" y="758952"/>
            <a:ext cx="10178375"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45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Tree>
    <p:extLst>
      <p:ext uri="{BB962C8B-B14F-4D97-AF65-F5344CB8AC3E}">
        <p14:creationId xmlns:p14="http://schemas.microsoft.com/office/powerpoint/2010/main" val="4251404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bg1"/>
                </a:solidFill>
              </a:rPr>
              <a:t>“The connection between applied work and behavioral principles has weakened dangerously. This weakening, I argue, is partly because behavior analysts did not move quickly enough into basic analyses of human behavior and partly because applied behavioral workers stopped attending to basic issues in their own work or developments in the basic literature.”</a:t>
            </a:r>
          </a:p>
          <a:p>
            <a:pPr marL="0" indent="0">
              <a:buNone/>
            </a:pPr>
            <a:r>
              <a:rPr lang="en-US" dirty="0">
                <a:solidFill>
                  <a:schemeClr val="bg1"/>
                </a:solidFill>
              </a:rPr>
              <a:t>	</a:t>
            </a:r>
            <a:r>
              <a:rPr lang="en-US" dirty="0" smtClean="0">
                <a:solidFill>
                  <a:schemeClr val="bg1"/>
                </a:solidFill>
              </a:rPr>
              <a:t>								Hayes,1987</a:t>
            </a:r>
          </a:p>
        </p:txBody>
      </p:sp>
      <p:sp>
        <p:nvSpPr>
          <p:cNvPr id="3" name="Title 2"/>
          <p:cNvSpPr>
            <a:spLocks noGrp="1"/>
          </p:cNvSpPr>
          <p:nvPr>
            <p:ph type="title"/>
          </p:nvPr>
        </p:nvSpPr>
        <p:spPr/>
        <p:txBody>
          <a:bodyPr/>
          <a:lstStyle/>
          <a:p>
            <a:r>
              <a:rPr lang="en-US" dirty="0" smtClean="0"/>
              <a:t>I’m not the first to think this</a:t>
            </a:r>
            <a:endParaRPr lang="en-US" dirty="0"/>
          </a:p>
        </p:txBody>
      </p:sp>
    </p:spTree>
    <p:extLst>
      <p:ext uri="{BB962C8B-B14F-4D97-AF65-F5344CB8AC3E}">
        <p14:creationId xmlns:p14="http://schemas.microsoft.com/office/powerpoint/2010/main" val="4207296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concern is still there	</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 “ ‘‘</a:t>
            </a:r>
            <a:r>
              <a:rPr lang="en-US" dirty="0">
                <a:solidFill>
                  <a:schemeClr val="bg1"/>
                </a:solidFill>
              </a:rPr>
              <a:t>Pure basic’’ science can become detached from the natural world that it is supposed to explain. ‘‘</a:t>
            </a:r>
            <a:r>
              <a:rPr lang="en-US" dirty="0" smtClean="0">
                <a:solidFill>
                  <a:schemeClr val="bg1"/>
                </a:solidFill>
              </a:rPr>
              <a:t>Pure applied</a:t>
            </a:r>
            <a:r>
              <a:rPr lang="en-US" dirty="0">
                <a:solidFill>
                  <a:schemeClr val="bg1"/>
                </a:solidFill>
              </a:rPr>
              <a:t>’’ work can become detached from fundamental processes that shape the world it is supposed </a:t>
            </a:r>
            <a:r>
              <a:rPr lang="en-US" dirty="0" smtClean="0">
                <a:solidFill>
                  <a:schemeClr val="bg1"/>
                </a:solidFill>
              </a:rPr>
              <a:t>to improve</a:t>
            </a:r>
            <a:r>
              <a:rPr lang="en-US" dirty="0">
                <a:solidFill>
                  <a:schemeClr val="bg1"/>
                </a:solidFill>
              </a:rPr>
              <a:t>. Neither demands the intellectual support of a broad scholarly community or the </a:t>
            </a:r>
            <a:r>
              <a:rPr lang="en-US" dirty="0" smtClean="0">
                <a:solidFill>
                  <a:schemeClr val="bg1"/>
                </a:solidFill>
              </a:rPr>
              <a:t>material support </a:t>
            </a:r>
            <a:r>
              <a:rPr lang="en-US" dirty="0">
                <a:solidFill>
                  <a:schemeClr val="bg1"/>
                </a:solidFill>
              </a:rPr>
              <a:t>of society. Translational research can do better by seeking innovation in theory or </a:t>
            </a:r>
            <a:r>
              <a:rPr lang="en-US" dirty="0" smtClean="0">
                <a:solidFill>
                  <a:schemeClr val="bg1"/>
                </a:solidFill>
              </a:rPr>
              <a:t>practice through </a:t>
            </a:r>
            <a:r>
              <a:rPr lang="en-US" dirty="0">
                <a:solidFill>
                  <a:schemeClr val="bg1"/>
                </a:solidFill>
              </a:rPr>
              <a:t>the synthesis of basic and applied questions, literatures, and methods</a:t>
            </a:r>
            <a:r>
              <a:rPr lang="en-US" dirty="0" smtClean="0">
                <a:solidFill>
                  <a:schemeClr val="bg1"/>
                </a:solidFill>
              </a:rPr>
              <a:t>.”  </a:t>
            </a:r>
          </a:p>
          <a:p>
            <a:pPr marL="914400" lvl="2" indent="0">
              <a:buNone/>
            </a:pPr>
            <a:r>
              <a:rPr lang="en-US" dirty="0" smtClean="0">
                <a:solidFill>
                  <a:schemeClr val="bg1"/>
                </a:solidFill>
              </a:rPr>
              <a:t>Mace &amp; </a:t>
            </a:r>
            <a:r>
              <a:rPr lang="en-US" dirty="0" err="1" smtClean="0">
                <a:solidFill>
                  <a:schemeClr val="bg1"/>
                </a:solidFill>
              </a:rPr>
              <a:t>Critchfield</a:t>
            </a:r>
            <a:r>
              <a:rPr lang="en-US" dirty="0" smtClean="0">
                <a:solidFill>
                  <a:schemeClr val="bg1"/>
                </a:solidFill>
              </a:rPr>
              <a:t>, 2010</a:t>
            </a:r>
            <a:endParaRPr lang="en-US" dirty="0">
              <a:solidFill>
                <a:schemeClr val="bg1"/>
              </a:solidFill>
            </a:endParaRPr>
          </a:p>
        </p:txBody>
      </p:sp>
    </p:spTree>
    <p:extLst>
      <p:ext uri="{BB962C8B-B14F-4D97-AF65-F5344CB8AC3E}">
        <p14:creationId xmlns:p14="http://schemas.microsoft.com/office/powerpoint/2010/main" val="1661783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smtClean="0"/>
              <a:t>How?</a:t>
            </a:r>
            <a:endParaRPr lang="en-US" sz="5400" dirty="0"/>
          </a:p>
        </p:txBody>
      </p:sp>
      <p:pic>
        <p:nvPicPr>
          <p:cNvPr id="12292" name="Picture 4" descr="http://www.psychotherapie2026.nl/psychotherapie2026.nl/media/k2/items/cache/8fe3e0f34d3083cba6fe73d62a783d7f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550" y="2222644"/>
            <a:ext cx="2080392" cy="2080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my O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263" y="1680862"/>
            <a:ext cx="2062214" cy="20622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95463" y="410849"/>
            <a:ext cx="3018408" cy="1200329"/>
          </a:xfrm>
          <a:prstGeom prst="rect">
            <a:avLst/>
          </a:prstGeom>
          <a:noFill/>
        </p:spPr>
        <p:txBody>
          <a:bodyPr wrap="square" rtlCol="0">
            <a:spAutoFit/>
          </a:bodyPr>
          <a:lstStyle/>
          <a:p>
            <a:pPr algn="ctr"/>
            <a:r>
              <a:rPr lang="en-US" sz="3600" dirty="0" smtClean="0">
                <a:solidFill>
                  <a:schemeClr val="bg1"/>
                </a:solidFill>
              </a:rPr>
              <a:t>Science for science’s sake</a:t>
            </a:r>
            <a:endParaRPr lang="en-US" sz="3600" dirty="0">
              <a:solidFill>
                <a:schemeClr val="bg1"/>
              </a:solidFill>
            </a:endParaRPr>
          </a:p>
        </p:txBody>
      </p:sp>
      <p:sp>
        <p:nvSpPr>
          <p:cNvPr id="8" name="TextBox 7"/>
          <p:cNvSpPr txBox="1"/>
          <p:nvPr/>
        </p:nvSpPr>
        <p:spPr>
          <a:xfrm>
            <a:off x="9359628" y="2518331"/>
            <a:ext cx="1960470" cy="1754326"/>
          </a:xfrm>
          <a:prstGeom prst="rect">
            <a:avLst/>
          </a:prstGeom>
          <a:noFill/>
        </p:spPr>
        <p:txBody>
          <a:bodyPr wrap="square" rtlCol="0">
            <a:spAutoFit/>
          </a:bodyPr>
          <a:lstStyle/>
          <a:p>
            <a:pPr algn="ctr"/>
            <a:r>
              <a:rPr lang="en-US" sz="3600" dirty="0" smtClean="0">
                <a:solidFill>
                  <a:schemeClr val="bg1"/>
                </a:solidFill>
              </a:rPr>
              <a:t>Work in different worlds</a:t>
            </a:r>
            <a:endParaRPr lang="en-US" sz="3600" dirty="0">
              <a:solidFill>
                <a:schemeClr val="bg1"/>
              </a:solidFill>
            </a:endParaRPr>
          </a:p>
        </p:txBody>
      </p:sp>
      <p:sp>
        <p:nvSpPr>
          <p:cNvPr id="9" name="TextBox 8"/>
          <p:cNvSpPr txBox="1"/>
          <p:nvPr/>
        </p:nvSpPr>
        <p:spPr>
          <a:xfrm>
            <a:off x="1319335" y="5009232"/>
            <a:ext cx="3018408" cy="1200329"/>
          </a:xfrm>
          <a:prstGeom prst="rect">
            <a:avLst/>
          </a:prstGeom>
          <a:noFill/>
        </p:spPr>
        <p:txBody>
          <a:bodyPr wrap="square" rtlCol="0">
            <a:spAutoFit/>
          </a:bodyPr>
          <a:lstStyle/>
          <a:p>
            <a:pPr algn="ctr"/>
            <a:r>
              <a:rPr lang="en-US" sz="3600" dirty="0" smtClean="0">
                <a:solidFill>
                  <a:schemeClr val="bg1"/>
                </a:solidFill>
              </a:rPr>
              <a:t>Why take on a new topic?</a:t>
            </a:r>
            <a:endParaRPr lang="en-US" sz="3600" dirty="0">
              <a:solidFill>
                <a:schemeClr val="bg1"/>
              </a:solidFill>
            </a:endParaRPr>
          </a:p>
        </p:txBody>
      </p:sp>
      <p:sp>
        <p:nvSpPr>
          <p:cNvPr id="10" name="TextBox 9"/>
          <p:cNvSpPr txBox="1"/>
          <p:nvPr/>
        </p:nvSpPr>
        <p:spPr>
          <a:xfrm>
            <a:off x="9305299" y="4351539"/>
            <a:ext cx="1853932" cy="646331"/>
          </a:xfrm>
          <a:prstGeom prst="rect">
            <a:avLst/>
          </a:prstGeom>
          <a:noFill/>
        </p:spPr>
        <p:txBody>
          <a:bodyPr wrap="square" rtlCol="0">
            <a:spAutoFit/>
          </a:bodyPr>
          <a:lstStyle/>
          <a:p>
            <a:pPr algn="ctr"/>
            <a:r>
              <a:rPr lang="en-US" sz="3600" dirty="0" smtClean="0">
                <a:solidFill>
                  <a:schemeClr val="bg1"/>
                </a:solidFill>
              </a:rPr>
              <a:t>Grants</a:t>
            </a:r>
            <a:endParaRPr lang="en-US" sz="3600" dirty="0">
              <a:solidFill>
                <a:schemeClr val="bg1"/>
              </a:solidFill>
            </a:endParaRPr>
          </a:p>
        </p:txBody>
      </p:sp>
      <p:sp>
        <p:nvSpPr>
          <p:cNvPr id="11" name="TextBox 10"/>
          <p:cNvSpPr txBox="1"/>
          <p:nvPr/>
        </p:nvSpPr>
        <p:spPr>
          <a:xfrm>
            <a:off x="7182550" y="4351538"/>
            <a:ext cx="1825827" cy="646331"/>
          </a:xfrm>
          <a:prstGeom prst="rect">
            <a:avLst/>
          </a:prstGeom>
          <a:noFill/>
        </p:spPr>
        <p:txBody>
          <a:bodyPr wrap="square" rtlCol="0">
            <a:spAutoFit/>
          </a:bodyPr>
          <a:lstStyle/>
          <a:p>
            <a:pPr algn="ctr"/>
            <a:r>
              <a:rPr lang="en-US" sz="3600" dirty="0" smtClean="0">
                <a:solidFill>
                  <a:schemeClr val="bg1"/>
                </a:solidFill>
              </a:rPr>
              <a:t>Journals </a:t>
            </a:r>
            <a:endParaRPr lang="en-US" sz="3600" dirty="0">
              <a:solidFill>
                <a:schemeClr val="bg1"/>
              </a:solidFill>
            </a:endParaRPr>
          </a:p>
        </p:txBody>
      </p:sp>
      <p:sp>
        <p:nvSpPr>
          <p:cNvPr id="14" name="TextBox 13"/>
          <p:cNvSpPr txBox="1"/>
          <p:nvPr/>
        </p:nvSpPr>
        <p:spPr>
          <a:xfrm>
            <a:off x="342933" y="480533"/>
            <a:ext cx="3018408" cy="1200329"/>
          </a:xfrm>
          <a:prstGeom prst="rect">
            <a:avLst/>
          </a:prstGeom>
          <a:noFill/>
        </p:spPr>
        <p:txBody>
          <a:bodyPr wrap="square" rtlCol="0">
            <a:spAutoFit/>
          </a:bodyPr>
          <a:lstStyle/>
          <a:p>
            <a:pPr algn="ctr"/>
            <a:r>
              <a:rPr lang="en-US" sz="3600" dirty="0" smtClean="0">
                <a:solidFill>
                  <a:schemeClr val="bg1"/>
                </a:solidFill>
              </a:rPr>
              <a:t>Study design (perspective)</a:t>
            </a:r>
            <a:endParaRPr lang="en-US" sz="3600" dirty="0">
              <a:solidFill>
                <a:schemeClr val="bg1"/>
              </a:solidFill>
            </a:endParaRPr>
          </a:p>
        </p:txBody>
      </p:sp>
      <p:sp>
        <p:nvSpPr>
          <p:cNvPr id="15" name="TextBox 14"/>
          <p:cNvSpPr txBox="1"/>
          <p:nvPr/>
        </p:nvSpPr>
        <p:spPr>
          <a:xfrm>
            <a:off x="49094" y="3808903"/>
            <a:ext cx="3357237" cy="1200329"/>
          </a:xfrm>
          <a:prstGeom prst="rect">
            <a:avLst/>
          </a:prstGeom>
          <a:noFill/>
        </p:spPr>
        <p:txBody>
          <a:bodyPr wrap="square" rtlCol="0">
            <a:spAutoFit/>
          </a:bodyPr>
          <a:lstStyle/>
          <a:p>
            <a:pPr algn="ctr"/>
            <a:r>
              <a:rPr lang="en-US" sz="3600" dirty="0" smtClean="0">
                <a:solidFill>
                  <a:schemeClr val="bg1"/>
                </a:solidFill>
              </a:rPr>
              <a:t>“Data speak for themselves”</a:t>
            </a:r>
            <a:endParaRPr lang="en-US" sz="3600" dirty="0">
              <a:solidFill>
                <a:schemeClr val="bg1"/>
              </a:solidFill>
            </a:endParaRPr>
          </a:p>
        </p:txBody>
      </p:sp>
      <p:sp>
        <p:nvSpPr>
          <p:cNvPr id="17" name="TextBox 16"/>
          <p:cNvSpPr txBox="1"/>
          <p:nvPr/>
        </p:nvSpPr>
        <p:spPr>
          <a:xfrm>
            <a:off x="7270812" y="5010373"/>
            <a:ext cx="3747878" cy="1200329"/>
          </a:xfrm>
          <a:prstGeom prst="rect">
            <a:avLst/>
          </a:prstGeom>
          <a:noFill/>
        </p:spPr>
        <p:txBody>
          <a:bodyPr wrap="square" rtlCol="0">
            <a:spAutoFit/>
          </a:bodyPr>
          <a:lstStyle/>
          <a:p>
            <a:pPr algn="ctr"/>
            <a:r>
              <a:rPr lang="en-US" sz="3600" dirty="0" smtClean="0">
                <a:solidFill>
                  <a:schemeClr val="bg1"/>
                </a:solidFill>
              </a:rPr>
              <a:t>Overall goals may be very different</a:t>
            </a:r>
            <a:endParaRPr lang="en-US" sz="3600" dirty="0">
              <a:solidFill>
                <a:schemeClr val="bg1"/>
              </a:solidFill>
            </a:endParaRPr>
          </a:p>
        </p:txBody>
      </p:sp>
      <p:sp>
        <p:nvSpPr>
          <p:cNvPr id="18" name="TextBox 17"/>
          <p:cNvSpPr txBox="1"/>
          <p:nvPr/>
        </p:nvSpPr>
        <p:spPr>
          <a:xfrm>
            <a:off x="4276733" y="3987226"/>
            <a:ext cx="3018408" cy="646331"/>
          </a:xfrm>
          <a:prstGeom prst="rect">
            <a:avLst/>
          </a:prstGeom>
          <a:noFill/>
        </p:spPr>
        <p:txBody>
          <a:bodyPr wrap="square" rtlCol="0">
            <a:spAutoFit/>
          </a:bodyPr>
          <a:lstStyle/>
          <a:p>
            <a:pPr algn="ctr"/>
            <a:r>
              <a:rPr lang="en-US" sz="3600" dirty="0" smtClean="0">
                <a:solidFill>
                  <a:schemeClr val="bg1"/>
                </a:solidFill>
              </a:rPr>
              <a:t>They are busy</a:t>
            </a:r>
            <a:endParaRPr lang="en-US" sz="3600" dirty="0">
              <a:solidFill>
                <a:schemeClr val="bg1"/>
              </a:solidFill>
            </a:endParaRPr>
          </a:p>
        </p:txBody>
      </p:sp>
    </p:spTree>
    <p:extLst>
      <p:ext uri="{BB962C8B-B14F-4D97-AF65-F5344CB8AC3E}">
        <p14:creationId xmlns:p14="http://schemas.microsoft.com/office/powerpoint/2010/main" val="40471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4" grpId="0"/>
      <p:bldP spid="15"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To keep up with basic (or applied) research is unreasonable</a:t>
            </a:r>
          </a:p>
          <a:p>
            <a:r>
              <a:rPr lang="en-US" dirty="0">
                <a:solidFill>
                  <a:schemeClr val="bg1"/>
                </a:solidFill>
              </a:rPr>
              <a:t>Maybe it is possible to </a:t>
            </a:r>
            <a:r>
              <a:rPr lang="en-US" dirty="0" smtClean="0">
                <a:solidFill>
                  <a:schemeClr val="bg1"/>
                </a:solidFill>
              </a:rPr>
              <a:t>keep up, </a:t>
            </a:r>
            <a:r>
              <a:rPr lang="en-US" dirty="0">
                <a:solidFill>
                  <a:schemeClr val="bg1"/>
                </a:solidFill>
              </a:rPr>
              <a:t>or even be skilled in, one or two areas</a:t>
            </a:r>
          </a:p>
          <a:p>
            <a:r>
              <a:rPr lang="en-US" dirty="0">
                <a:solidFill>
                  <a:schemeClr val="bg1"/>
                </a:solidFill>
              </a:rPr>
              <a:t>When you begin to show an interest, and really </a:t>
            </a:r>
          </a:p>
          <a:p>
            <a:r>
              <a:rPr lang="en-US" dirty="0">
                <a:solidFill>
                  <a:schemeClr val="bg1"/>
                </a:solidFill>
              </a:rPr>
              <a:t>interact, the other person tends to find an </a:t>
            </a:r>
          </a:p>
          <a:p>
            <a:r>
              <a:rPr lang="en-US" dirty="0">
                <a:solidFill>
                  <a:schemeClr val="bg1"/>
                </a:solidFill>
              </a:rPr>
              <a:t>interest in your work</a:t>
            </a:r>
          </a:p>
          <a:p>
            <a:r>
              <a:rPr lang="en-US" dirty="0">
                <a:solidFill>
                  <a:schemeClr val="bg1"/>
                </a:solidFill>
              </a:rPr>
              <a:t>A link forms…a mutual interest</a:t>
            </a:r>
          </a:p>
          <a:p>
            <a:endParaRPr lang="en-US" dirty="0"/>
          </a:p>
        </p:txBody>
      </p:sp>
      <p:sp>
        <p:nvSpPr>
          <p:cNvPr id="3" name="Title 2"/>
          <p:cNvSpPr>
            <a:spLocks noGrp="1"/>
          </p:cNvSpPr>
          <p:nvPr>
            <p:ph type="title"/>
          </p:nvPr>
        </p:nvSpPr>
        <p:spPr/>
        <p:txBody>
          <a:bodyPr/>
          <a:lstStyle/>
          <a:p>
            <a:r>
              <a:rPr lang="en-US" dirty="0"/>
              <a:t>Mutual interest model </a:t>
            </a:r>
            <a:r>
              <a:rPr lang="en-US" sz="1600" dirty="0"/>
              <a:t>(Hayes, 1987)</a:t>
            </a:r>
            <a:endParaRPr lang="en-US" dirty="0"/>
          </a:p>
        </p:txBody>
      </p:sp>
      <p:pic>
        <p:nvPicPr>
          <p:cNvPr id="4" name="Picture 10" descr="https://s3.amazonaws.com/lowres.cartoonstock.com/marriage-relationships-shared_interest-common_interest-marriage_therapy-marital_problems-marital_breakdowns-njun2211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9680" y="2935224"/>
            <a:ext cx="3166963" cy="35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chemeClr val="bg1"/>
                </a:solidFill>
              </a:rPr>
              <a:t>“If say, 5% or maybe even 0.5% of the active researchers in a given sub-discipline had at least one area of mutual interest outside of their sub-discipline, the cohesiveness of behavioral psychology would increase tremendously.” (Hayes 1987)</a:t>
            </a:r>
          </a:p>
          <a:p>
            <a:r>
              <a:rPr lang="en-US" dirty="0">
                <a:solidFill>
                  <a:schemeClr val="bg1"/>
                </a:solidFill>
              </a:rPr>
              <a:t>“If, say, 1% or ½% of the active researchers …” (Hayes 1988)</a:t>
            </a:r>
          </a:p>
          <a:p>
            <a:r>
              <a:rPr lang="en-US" dirty="0">
                <a:solidFill>
                  <a:schemeClr val="bg1"/>
                </a:solidFill>
              </a:rPr>
              <a:t>“Only a very small number of researchers need to be willing to pursue both sides of the issue (basic and applied) to allow an overall team to cooperate</a:t>
            </a:r>
            <a:r>
              <a:rPr lang="en-US" dirty="0" smtClean="0">
                <a:solidFill>
                  <a:schemeClr val="bg1"/>
                </a:solidFill>
              </a:rPr>
              <a:t>.” </a:t>
            </a:r>
            <a:r>
              <a:rPr lang="en-US" dirty="0">
                <a:solidFill>
                  <a:schemeClr val="bg1"/>
                </a:solidFill>
              </a:rPr>
              <a:t>(Hayes, long, Levin, &amp; Follette 2013)”</a:t>
            </a:r>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Someone listen!</a:t>
            </a:r>
            <a:endParaRPr lang="en-US" dirty="0"/>
          </a:p>
        </p:txBody>
      </p:sp>
    </p:spTree>
    <p:extLst>
      <p:ext uri="{BB962C8B-B14F-4D97-AF65-F5344CB8AC3E}">
        <p14:creationId xmlns:p14="http://schemas.microsoft.com/office/powerpoint/2010/main" val="37179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z="5400" dirty="0" smtClean="0"/>
              <a:t>Most of us are familiar with this </a:t>
            </a:r>
            <a:r>
              <a:rPr lang="en-US" dirty="0" smtClean="0"/>
              <a:t>	</a:t>
            </a:r>
            <a:endParaRPr lang="en-US" dirty="0"/>
          </a:p>
        </p:txBody>
      </p:sp>
      <p:pic>
        <p:nvPicPr>
          <p:cNvPr id="6" name="Content Placeholder 5"/>
          <p:cNvPicPr>
            <a:picLocks noGrp="1" noChangeAspect="1"/>
          </p:cNvPicPr>
          <p:nvPr>
            <p:ph idx="1"/>
          </p:nvPr>
        </p:nvPicPr>
        <p:blipFill>
          <a:blip r:embed="rId3"/>
          <a:stretch>
            <a:fillRect/>
          </a:stretch>
        </p:blipFill>
        <p:spPr>
          <a:xfrm>
            <a:off x="2476870" y="1115612"/>
            <a:ext cx="7380955" cy="5669325"/>
          </a:xfrm>
          <a:prstGeom prst="rect">
            <a:avLst/>
          </a:prstGeom>
        </p:spPr>
      </p:pic>
    </p:spTree>
    <p:extLst>
      <p:ext uri="{BB962C8B-B14F-4D97-AF65-F5344CB8AC3E}">
        <p14:creationId xmlns:p14="http://schemas.microsoft.com/office/powerpoint/2010/main" val="74049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Philosophy: Functional </a:t>
            </a:r>
            <a:r>
              <a:rPr lang="en-US" dirty="0" err="1" smtClean="0"/>
              <a:t>Contextualism</a:t>
            </a:r>
            <a:endParaRPr lang="en-US" dirty="0"/>
          </a:p>
        </p:txBody>
      </p:sp>
      <p:pic>
        <p:nvPicPr>
          <p:cNvPr id="156674" name="Picture 2" descr="http://www.fiji.travel/sites/default/files/styles/hero-full/public/mamanuca-nowash-130518_Day12_Card062_7074_0.jpg?itok=r945WsLz"/>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29" y="1572768"/>
            <a:ext cx="10444207" cy="473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23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Basic Behavioral Theories are Sound	</a:t>
            </a:r>
            <a:endParaRPr lang="en-US" dirty="0"/>
          </a:p>
        </p:txBody>
      </p:sp>
      <p:pic>
        <p:nvPicPr>
          <p:cNvPr id="16386" name="Picture 2" descr="https://images-na.ssl-images-amazon.com/images/I/41ZzcH3lR0L._SX347_BO1,204,203,200_.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95259" y="1588136"/>
            <a:ext cx="3235401" cy="46259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baam.emich.edu/images/pasted%20image%20128x1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8" y="1575543"/>
            <a:ext cx="3158172" cy="4638568"/>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images-na.ssl-images-amazon.com/images/I/31hoHfuxMKL._SX36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2394" y="1575543"/>
            <a:ext cx="34861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15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6347713" cy="685800"/>
          </a:xfrm>
        </p:spPr>
        <p:txBody>
          <a:bodyPr>
            <a:normAutofit fontScale="90000"/>
          </a:bodyPr>
          <a:lstStyle/>
          <a:p>
            <a:r>
              <a:rPr lang="en-US" dirty="0" smtClean="0">
                <a:solidFill>
                  <a:schemeClr val="bg1"/>
                </a:solidFill>
              </a:rPr>
              <a:t>Disclosures (support):</a:t>
            </a:r>
            <a:endParaRPr lang="en-US" dirty="0">
              <a:solidFill>
                <a:schemeClr val="bg1"/>
              </a:solidFill>
            </a:endParaRPr>
          </a:p>
        </p:txBody>
      </p:sp>
      <p:sp>
        <p:nvSpPr>
          <p:cNvPr id="3" name="Content Placeholder 2"/>
          <p:cNvSpPr>
            <a:spLocks noGrp="1"/>
          </p:cNvSpPr>
          <p:nvPr>
            <p:ph idx="1"/>
          </p:nvPr>
        </p:nvSpPr>
        <p:spPr>
          <a:xfrm>
            <a:off x="2133599" y="1371601"/>
            <a:ext cx="6347714" cy="4669763"/>
          </a:xfrm>
        </p:spPr>
        <p:txBody>
          <a:bodyPr>
            <a:normAutofit fontScale="62500" lnSpcReduction="20000"/>
          </a:bodyPr>
          <a:lstStyle/>
          <a:p>
            <a:pPr marL="0" indent="0">
              <a:buNone/>
            </a:pPr>
            <a:r>
              <a:rPr lang="en-US" sz="3600" dirty="0" smtClean="0">
                <a:solidFill>
                  <a:schemeClr val="bg1"/>
                </a:solidFill>
              </a:rPr>
              <a:t>Michael Twohig, Ph.D.</a:t>
            </a:r>
            <a:endParaRPr lang="en-US" sz="3600" dirty="0">
              <a:solidFill>
                <a:schemeClr val="bg1"/>
              </a:solidFill>
            </a:endParaRPr>
          </a:p>
          <a:p>
            <a:pPr marL="0" indent="0">
              <a:buNone/>
            </a:pPr>
            <a:endParaRPr lang="en-US" sz="3600" dirty="0">
              <a:solidFill>
                <a:schemeClr val="bg1"/>
              </a:solidFill>
            </a:endParaRPr>
          </a:p>
          <a:p>
            <a:pPr marL="0" indent="0">
              <a:buNone/>
            </a:pPr>
            <a:r>
              <a:rPr lang="en-US" sz="3600" dirty="0">
                <a:solidFill>
                  <a:schemeClr val="bg1"/>
                </a:solidFill>
              </a:rPr>
              <a:t>Relevant Financial Relationships: </a:t>
            </a:r>
          </a:p>
          <a:p>
            <a:r>
              <a:rPr lang="en-US" sz="3600" dirty="0" smtClean="0">
                <a:solidFill>
                  <a:schemeClr val="bg1"/>
                </a:solidFill>
              </a:rPr>
              <a:t>Employed at Utah State University</a:t>
            </a:r>
            <a:endParaRPr lang="en-US" sz="3600" dirty="0">
              <a:solidFill>
                <a:schemeClr val="bg1"/>
              </a:solidFill>
            </a:endParaRPr>
          </a:p>
          <a:p>
            <a:endParaRPr lang="en-US" sz="3600" dirty="0" smtClean="0">
              <a:solidFill>
                <a:schemeClr val="bg1"/>
              </a:solidFill>
            </a:endParaRPr>
          </a:p>
          <a:p>
            <a:pPr marL="0" indent="0">
              <a:buNone/>
            </a:pPr>
            <a:r>
              <a:rPr lang="en-US" sz="3600" dirty="0" smtClean="0">
                <a:solidFill>
                  <a:schemeClr val="bg1"/>
                </a:solidFill>
              </a:rPr>
              <a:t>Research </a:t>
            </a:r>
            <a:r>
              <a:rPr lang="en-US" sz="3600" dirty="0">
                <a:solidFill>
                  <a:schemeClr val="bg1"/>
                </a:solidFill>
              </a:rPr>
              <a:t>partially funded by </a:t>
            </a:r>
            <a:r>
              <a:rPr lang="en-US" sz="3600" dirty="0" smtClean="0">
                <a:solidFill>
                  <a:schemeClr val="bg1"/>
                </a:solidFill>
              </a:rPr>
              <a:t>grants from: </a:t>
            </a:r>
          </a:p>
          <a:p>
            <a:r>
              <a:rPr lang="en-US" sz="3600" dirty="0" smtClean="0">
                <a:solidFill>
                  <a:schemeClr val="bg1"/>
                </a:solidFill>
              </a:rPr>
              <a:t>International OCD Foundation</a:t>
            </a:r>
          </a:p>
          <a:p>
            <a:r>
              <a:rPr lang="en-US" sz="3600" dirty="0" smtClean="0">
                <a:solidFill>
                  <a:schemeClr val="bg1"/>
                </a:solidFill>
              </a:rPr>
              <a:t>State of Utah-TANF</a:t>
            </a:r>
            <a:endParaRPr lang="en-US" sz="3600" dirty="0">
              <a:solidFill>
                <a:schemeClr val="bg1"/>
              </a:solidFill>
            </a:endParaRPr>
          </a:p>
          <a:p>
            <a:endParaRPr lang="en-US" sz="3600" dirty="0" smtClean="0">
              <a:solidFill>
                <a:schemeClr val="bg1"/>
              </a:solidFill>
            </a:endParaRPr>
          </a:p>
          <a:p>
            <a:pPr marL="0" indent="0">
              <a:buNone/>
            </a:pPr>
            <a:r>
              <a:rPr lang="en-US" sz="3600" dirty="0" smtClean="0">
                <a:solidFill>
                  <a:schemeClr val="bg1"/>
                </a:solidFill>
              </a:rPr>
              <a:t>Receive </a:t>
            </a:r>
            <a:r>
              <a:rPr lang="en-US" sz="3600" dirty="0">
                <a:solidFill>
                  <a:schemeClr val="bg1"/>
                </a:solidFill>
              </a:rPr>
              <a:t>royalties from </a:t>
            </a:r>
            <a:r>
              <a:rPr lang="en-US" sz="3600" dirty="0" smtClean="0">
                <a:solidFill>
                  <a:schemeClr val="bg1"/>
                </a:solidFill>
              </a:rPr>
              <a:t>New </a:t>
            </a:r>
            <a:r>
              <a:rPr lang="en-US" sz="3600" dirty="0">
                <a:solidFill>
                  <a:schemeClr val="bg1"/>
                </a:solidFill>
              </a:rPr>
              <a:t>Harbinger </a:t>
            </a:r>
            <a:r>
              <a:rPr lang="en-US" sz="3600" dirty="0" smtClean="0">
                <a:solidFill>
                  <a:schemeClr val="bg1"/>
                </a:solidFill>
              </a:rPr>
              <a:t>publications and Oxford University Press </a:t>
            </a:r>
            <a:r>
              <a:rPr lang="en-US" sz="3600" dirty="0">
                <a:solidFill>
                  <a:schemeClr val="bg1"/>
                </a:solidFill>
              </a:rPr>
              <a:t>for </a:t>
            </a:r>
            <a:r>
              <a:rPr lang="en-US" sz="3600" dirty="0" smtClean="0">
                <a:solidFill>
                  <a:schemeClr val="bg1"/>
                </a:solidFill>
              </a:rPr>
              <a:t>books </a:t>
            </a:r>
            <a:r>
              <a:rPr lang="en-US" sz="3600" dirty="0">
                <a:solidFill>
                  <a:schemeClr val="bg1"/>
                </a:solidFill>
              </a:rPr>
              <a:t>co-written on a topic similar to the subject of this presentation</a:t>
            </a:r>
          </a:p>
          <a:p>
            <a:endParaRPr lang="en-US" sz="3300" dirty="0">
              <a:solidFill>
                <a:schemeClr val="bg1"/>
              </a:solidFill>
            </a:endParaRPr>
          </a:p>
          <a:p>
            <a:endParaRPr lang="en-US" sz="3300" dirty="0">
              <a:solidFill>
                <a:schemeClr val="bg1"/>
              </a:solidFill>
            </a:endParaRPr>
          </a:p>
          <a:p>
            <a:endParaRPr lang="en-US" sz="33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09134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defRPr/>
            </a:pPr>
            <a:r>
              <a:rPr lang="en-US" dirty="0" smtClean="0">
                <a:solidFill>
                  <a:schemeClr val="bg1"/>
                </a:solidFill>
                <a:latin typeface="Arial" charset="0"/>
              </a:rPr>
              <a:t>Verbal humans are insensitive to </a:t>
            </a:r>
          </a:p>
          <a:p>
            <a:pPr lvl="1" eaLnBrk="1" hangingPunct="1">
              <a:buFont typeface="Wingdings" pitchFamily="2" charset="2"/>
              <a:buNone/>
              <a:defRPr/>
            </a:pPr>
            <a:r>
              <a:rPr lang="en-US" sz="3200" dirty="0">
                <a:solidFill>
                  <a:schemeClr val="bg1"/>
                </a:solidFill>
                <a:latin typeface="Arial" charset="0"/>
              </a:rPr>
              <a:t>environmental contingencies</a:t>
            </a:r>
          </a:p>
          <a:p>
            <a:pPr eaLnBrk="1" hangingPunct="1">
              <a:defRPr/>
            </a:pPr>
            <a:r>
              <a:rPr lang="en-US" dirty="0" smtClean="0">
                <a:solidFill>
                  <a:schemeClr val="bg1"/>
                </a:solidFill>
                <a:latin typeface="Arial" charset="0"/>
              </a:rPr>
              <a:t>Non-verbal ones are not</a:t>
            </a:r>
          </a:p>
        </p:txBody>
      </p:sp>
      <p:sp>
        <p:nvSpPr>
          <p:cNvPr id="30722" name="Rectangle 2"/>
          <p:cNvSpPr>
            <a:spLocks noGrp="1" noRot="1" noChangeArrowheads="1"/>
          </p:cNvSpPr>
          <p:nvPr>
            <p:ph type="title"/>
          </p:nvPr>
        </p:nvSpPr>
        <p:spPr/>
        <p:txBody>
          <a:bodyPr/>
          <a:lstStyle/>
          <a:p>
            <a:pPr eaLnBrk="1" hangingPunct="1">
              <a:defRPr/>
            </a:pPr>
            <a:r>
              <a:rPr lang="en-US" dirty="0" smtClean="0">
                <a:solidFill>
                  <a:schemeClr val="bg1"/>
                </a:solidFill>
                <a:latin typeface="Arial" charset="0"/>
              </a:rPr>
              <a:t>Rule Governed Behavior</a:t>
            </a:r>
          </a:p>
        </p:txBody>
      </p:sp>
      <p:pic>
        <p:nvPicPr>
          <p:cNvPr id="33796" name="Picture 4"/>
          <p:cNvPicPr>
            <a:picLocks noChangeAspect="1" noChangeArrowheads="1"/>
          </p:cNvPicPr>
          <p:nvPr/>
        </p:nvPicPr>
        <p:blipFill>
          <a:blip r:embed="rId3" cstate="print"/>
          <a:srcRect/>
          <a:stretch>
            <a:fillRect/>
          </a:stretch>
        </p:blipFill>
        <p:spPr bwMode="auto">
          <a:xfrm>
            <a:off x="1527048" y="4081272"/>
            <a:ext cx="2359152" cy="2359152"/>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7808976" y="1142937"/>
            <a:ext cx="4157831" cy="5544375"/>
          </a:xfrm>
          <a:prstGeom prst="rect">
            <a:avLst/>
          </a:prstGeom>
          <a:noFill/>
          <a:ln w="9525">
            <a:noFill/>
            <a:miter lim="800000"/>
            <a:headEnd/>
            <a:tailEnd/>
          </a:ln>
        </p:spPr>
      </p:pic>
    </p:spTree>
    <p:extLst>
      <p:ext uri="{BB962C8B-B14F-4D97-AF65-F5344CB8AC3E}">
        <p14:creationId xmlns:p14="http://schemas.microsoft.com/office/powerpoint/2010/main" val="26924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2704" y="1371601"/>
            <a:ext cx="8229600" cy="4626547"/>
          </a:xfrm>
        </p:spPr>
        <p:txBody>
          <a:bodyPr>
            <a:normAutofit/>
          </a:bodyPr>
          <a:lstStyle/>
          <a:p>
            <a:pPr>
              <a:defRPr/>
            </a:pPr>
            <a:r>
              <a:rPr lang="en-US" dirty="0" smtClean="0">
                <a:solidFill>
                  <a:schemeClr val="bg1"/>
                </a:solidFill>
                <a:latin typeface="Arial" pitchFamily="34" charset="0"/>
                <a:cs typeface="Arial" pitchFamily="34" charset="0"/>
              </a:rPr>
              <a:t>Stimuli</a:t>
            </a:r>
          </a:p>
          <a:p>
            <a:pPr>
              <a:defRPr/>
            </a:pPr>
            <a:r>
              <a:rPr lang="en-US" dirty="0" smtClean="0">
                <a:solidFill>
                  <a:schemeClr val="bg1"/>
                </a:solidFill>
                <a:latin typeface="Arial" pitchFamily="34" charset="0"/>
                <a:cs typeface="Arial" pitchFamily="34" charset="0"/>
              </a:rPr>
              <a:t>Three-term contingency</a:t>
            </a:r>
          </a:p>
          <a:p>
            <a:pPr>
              <a:defRPr/>
            </a:pPr>
            <a:r>
              <a:rPr lang="en-US" dirty="0" smtClean="0">
                <a:solidFill>
                  <a:schemeClr val="bg1"/>
                </a:solidFill>
                <a:latin typeface="Arial" pitchFamily="34" charset="0"/>
                <a:cs typeface="Arial" pitchFamily="34" charset="0"/>
              </a:rPr>
              <a:t>Meaning vs function</a:t>
            </a:r>
          </a:p>
          <a:p>
            <a:pPr>
              <a:defRPr/>
            </a:pP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solidFill>
                  <a:schemeClr val="bg1"/>
                </a:solidFill>
                <a:latin typeface="Arial" pitchFamily="34" charset="0"/>
                <a:cs typeface="Arial" pitchFamily="34" charset="0"/>
              </a:rPr>
              <a:t>Relational Frame Theory</a:t>
            </a:r>
            <a:endParaRPr lang="en-US" dirty="0">
              <a:solidFill>
                <a:schemeClr val="bg1"/>
              </a:solidFill>
              <a:latin typeface="Arial" pitchFamily="34" charset="0"/>
              <a:cs typeface="Arial" pitchFamily="34" charset="0"/>
            </a:endParaRPr>
          </a:p>
        </p:txBody>
      </p:sp>
      <p:pic>
        <p:nvPicPr>
          <p:cNvPr id="158722" name="Picture 2" descr="Product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65" y="4748716"/>
            <a:ext cx="1996450" cy="1996451"/>
          </a:xfrm>
          <a:prstGeom prst="rect">
            <a:avLst/>
          </a:prstGeom>
          <a:noFill/>
          <a:extLst>
            <a:ext uri="{909E8E84-426E-40DD-AFC4-6F175D3DCCD1}">
              <a14:hiddenFill xmlns:a14="http://schemas.microsoft.com/office/drawing/2010/main">
                <a:solidFill>
                  <a:srgbClr val="FFFFFF"/>
                </a:solidFill>
              </a14:hiddenFill>
            </a:ext>
          </a:extLst>
        </p:spPr>
      </p:pic>
      <p:pic>
        <p:nvPicPr>
          <p:cNvPr id="158726" name="Picture 6" descr="https://p.gr-assets.com/max_square/fill/books/1348438654/1090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367" y="442686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8728" name="Picture 8" descr="http://media-cache-ak0.pinimg.com/236x/b4/98/99/b49899dfc67ba8a0e18971a25496da8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482" y="4921945"/>
            <a:ext cx="1790918" cy="1790919"/>
          </a:xfrm>
          <a:prstGeom prst="rect">
            <a:avLst/>
          </a:prstGeom>
          <a:noFill/>
          <a:extLst>
            <a:ext uri="{909E8E84-426E-40DD-AFC4-6F175D3DCCD1}">
              <a14:hiddenFill xmlns:a14="http://schemas.microsoft.com/office/drawing/2010/main">
                <a:solidFill>
                  <a:srgbClr val="FFFFFF"/>
                </a:solidFill>
              </a14:hiddenFill>
            </a:ext>
          </a:extLst>
        </p:spPr>
      </p:pic>
      <p:pic>
        <p:nvPicPr>
          <p:cNvPr id="158730" name="Picture 10" descr="http://images.contentreserve.com/ImageType-100/2861-1/%7B2E2D865B-4679-46D2-95D5-8CCA10DA682C%7DImg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23" y="4466558"/>
            <a:ext cx="1686490" cy="2246306"/>
          </a:xfrm>
          <a:prstGeom prst="rect">
            <a:avLst/>
          </a:prstGeom>
          <a:noFill/>
          <a:extLst>
            <a:ext uri="{909E8E84-426E-40DD-AFC4-6F175D3DCCD1}">
              <a14:hiddenFill xmlns:a14="http://schemas.microsoft.com/office/drawing/2010/main">
                <a:solidFill>
                  <a:srgbClr val="FFFFFF"/>
                </a:solidFill>
              </a14:hiddenFill>
            </a:ext>
          </a:extLst>
        </p:spPr>
      </p:pic>
      <p:pic>
        <p:nvPicPr>
          <p:cNvPr id="158732" name="Picture 12" descr="http://ecx.images-amazon.com/images/I/51n5N-RZsNL._AA258_PIkin4,BottomRight,-43,22_AA280_SH20_OU35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352" y="4887462"/>
            <a:ext cx="1923932" cy="1923932"/>
          </a:xfrm>
          <a:prstGeom prst="rect">
            <a:avLst/>
          </a:prstGeom>
          <a:noFill/>
          <a:extLst>
            <a:ext uri="{909E8E84-426E-40DD-AFC4-6F175D3DCCD1}">
              <a14:hiddenFill xmlns:a14="http://schemas.microsoft.com/office/drawing/2010/main">
                <a:solidFill>
                  <a:srgbClr val="FFFFFF"/>
                </a:solidFill>
              </a14:hiddenFill>
            </a:ext>
          </a:extLst>
        </p:spPr>
      </p:pic>
      <p:pic>
        <p:nvPicPr>
          <p:cNvPr id="158734" name="Picture 14" descr="http://books.google.com/books?id=O34oAAAAMAAJ&amp;printsec=frontcover&amp;img=1&amp;zoom=1&amp;imgtk=AFLRE70JdH_wRHS36g1OR6VdH16kL_XxosGQT_aEEMt2ggwfJzCT13p-dody9bD07yQiqqLwUlSnQrJ5zIvngGaF_W_v0YodkAvRlIihd_ra-6385Iapwt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859" y="4921945"/>
            <a:ext cx="1271446" cy="183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p:extLst>
              <p:ext uri="{D42A27DB-BD31-4B8C-83A1-F6EECF244321}">
                <p14:modId xmlns:p14="http://schemas.microsoft.com/office/powerpoint/2010/main" val="3547968744"/>
              </p:ext>
            </p:extLst>
          </p:nvPr>
        </p:nvGraphicFramePr>
        <p:xfrm>
          <a:off x="2655889" y="779464"/>
          <a:ext cx="6880225" cy="5849937"/>
        </p:xfrm>
        <a:graphic>
          <a:graphicData uri="http://schemas.openxmlformats.org/presentationml/2006/ole">
            <mc:AlternateContent xmlns:mc="http://schemas.openxmlformats.org/markup-compatibility/2006">
              <mc:Choice xmlns:v="urn:schemas-microsoft-com:vml" Requires="v">
                <p:oleObj spid="_x0000_s6208" name="CorelDRAW" r:id="rId4" imgW="7137360" imgH="6068880" progId="">
                  <p:embed/>
                </p:oleObj>
              </mc:Choice>
              <mc:Fallback>
                <p:oleObj name="CorelDRAW" r:id="rId4" imgW="7137360" imgH="6068880" progId="">
                  <p:embed/>
                  <p:pic>
                    <p:nvPicPr>
                      <p:cNvPr id="15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5889" y="779464"/>
                        <a:ext cx="6880225" cy="5849937"/>
                      </a:xfrm>
                      <a:prstGeom prst="rect">
                        <a:avLst/>
                      </a:prstGeom>
                      <a:solidFill>
                        <a:schemeClr val="bg1"/>
                      </a:solidFill>
                      <a:extLst/>
                    </p:spPr>
                  </p:pic>
                </p:oleObj>
              </mc:Fallback>
            </mc:AlternateContent>
          </a:graphicData>
        </a:graphic>
      </p:graphicFrame>
      <p:sp>
        <p:nvSpPr>
          <p:cNvPr id="15363" name="Oval 3"/>
          <p:cNvSpPr>
            <a:spLocks noChangeArrowheads="1"/>
          </p:cNvSpPr>
          <p:nvPr/>
        </p:nvSpPr>
        <p:spPr bwMode="auto">
          <a:xfrm>
            <a:off x="5334000" y="2743200"/>
            <a:ext cx="1676400" cy="1676400"/>
          </a:xfrm>
          <a:prstGeom prst="ellipse">
            <a:avLst/>
          </a:prstGeom>
          <a:solidFill>
            <a:srgbClr val="0066CC"/>
          </a:solidFill>
          <a:ln w="9525">
            <a:solidFill>
              <a:schemeClr val="tx1"/>
            </a:solidFill>
            <a:miter lim="800000"/>
            <a:headEnd/>
            <a:tailEnd/>
          </a:ln>
        </p:spPr>
        <p:txBody>
          <a:bodyPr wrap="none" anchor="ctr"/>
          <a:lstStyle/>
          <a:p>
            <a:endParaRPr lang="en-US">
              <a:solidFill>
                <a:schemeClr val="bg1"/>
              </a:solidFill>
            </a:endParaRPr>
          </a:p>
        </p:txBody>
      </p:sp>
      <p:sp>
        <p:nvSpPr>
          <p:cNvPr id="15364" name="Text Box 4"/>
          <p:cNvSpPr txBox="1">
            <a:spLocks noChangeArrowheads="1"/>
          </p:cNvSpPr>
          <p:nvPr/>
        </p:nvSpPr>
        <p:spPr bwMode="auto">
          <a:xfrm>
            <a:off x="5257800" y="3182938"/>
            <a:ext cx="1752600" cy="779462"/>
          </a:xfrm>
          <a:prstGeom prst="rect">
            <a:avLst/>
          </a:prstGeom>
          <a:noFill/>
          <a:ln w="9525">
            <a:noFill/>
            <a:miter lim="800000"/>
            <a:headEnd/>
            <a:tailEnd/>
          </a:ln>
        </p:spPr>
        <p:txBody>
          <a:bodyPr wrap="square">
            <a:spAutoFit/>
          </a:bodyPr>
          <a:lstStyle/>
          <a:p>
            <a:pPr algn="ctr">
              <a:spcBef>
                <a:spcPct val="50000"/>
              </a:spcBef>
            </a:pPr>
            <a:r>
              <a:rPr lang="en-US" dirty="0">
                <a:solidFill>
                  <a:schemeClr val="bg1"/>
                </a:solidFill>
              </a:rPr>
              <a:t>Psychological</a:t>
            </a:r>
          </a:p>
          <a:p>
            <a:pPr algn="ctr">
              <a:spcBef>
                <a:spcPct val="50000"/>
              </a:spcBef>
            </a:pPr>
            <a:r>
              <a:rPr lang="en-US" dirty="0">
                <a:solidFill>
                  <a:schemeClr val="bg1"/>
                </a:solidFill>
              </a:rPr>
              <a:t>Flexibility</a:t>
            </a:r>
          </a:p>
        </p:txBody>
      </p:sp>
      <p:sp>
        <p:nvSpPr>
          <p:cNvPr id="106501" name="Rectangle 5"/>
          <p:cNvSpPr>
            <a:spLocks noChangeArrowheads="1"/>
          </p:cNvSpPr>
          <p:nvPr/>
        </p:nvSpPr>
        <p:spPr bwMode="auto">
          <a:xfrm>
            <a:off x="2297113" y="0"/>
            <a:ext cx="7772400" cy="819150"/>
          </a:xfrm>
          <a:prstGeom prst="rect">
            <a:avLst/>
          </a:prstGeom>
          <a:noFill/>
          <a:ln w="9525">
            <a:noFill/>
            <a:miter lim="800000"/>
            <a:headEnd/>
            <a:tailEnd/>
          </a:ln>
          <a:effectLst/>
        </p:spPr>
        <p:txBody>
          <a:bodyPr anchor="ctr"/>
          <a:lstStyle/>
          <a:p>
            <a:pPr algn="ctr" eaLnBrk="1" hangingPunct="1">
              <a:defRPr/>
            </a:pPr>
            <a:r>
              <a:rPr lang="en-US" sz="2800" b="1" dirty="0">
                <a:solidFill>
                  <a:schemeClr val="bg1"/>
                </a:solidFill>
                <a:effectLst>
                  <a:outerShdw blurRad="38100" dist="38100" dir="2700000" algn="tl">
                    <a:srgbClr val="000000"/>
                  </a:outerShdw>
                </a:effectLst>
                <a:latin typeface="Garamond" pitchFamily="18" charset="0"/>
              </a:rPr>
              <a:t>The Primary ACT Model of Treatment</a:t>
            </a:r>
          </a:p>
        </p:txBody>
      </p:sp>
    </p:spTree>
    <p:extLst>
      <p:ext uri="{BB962C8B-B14F-4D97-AF65-F5344CB8AC3E}">
        <p14:creationId xmlns:p14="http://schemas.microsoft.com/office/powerpoint/2010/main" val="390033189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7605826"/>
              </p:ext>
            </p:extLst>
          </p:nvPr>
        </p:nvGraphicFramePr>
        <p:xfrm>
          <a:off x="2372474" y="1507332"/>
          <a:ext cx="8077200" cy="49101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19874" y="0"/>
            <a:ext cx="10972800" cy="1143000"/>
          </a:xfrm>
        </p:spPr>
        <p:txBody>
          <a:bodyPr>
            <a:normAutofit fontScale="90000"/>
          </a:bodyPr>
          <a:lstStyle/>
          <a:p>
            <a:r>
              <a:rPr lang="en-US" dirty="0">
                <a:solidFill>
                  <a:schemeClr val="bg1"/>
                </a:solidFill>
              </a:rPr>
              <a:t>Effect size by component relative to inactive </a:t>
            </a:r>
            <a:r>
              <a:rPr lang="en-US" dirty="0" smtClean="0">
                <a:solidFill>
                  <a:schemeClr val="bg1"/>
                </a:solidFill>
              </a:rPr>
              <a:t>conditions</a:t>
            </a:r>
            <a:endParaRPr lang="en-US" dirty="0">
              <a:solidFill>
                <a:schemeClr val="bg1"/>
              </a:solidFill>
            </a:endParaRPr>
          </a:p>
        </p:txBody>
      </p:sp>
      <p:cxnSp>
        <p:nvCxnSpPr>
          <p:cNvPr id="7" name="Straight Connector 6"/>
          <p:cNvCxnSpPr/>
          <p:nvPr/>
        </p:nvCxnSpPr>
        <p:spPr>
          <a:xfrm flipV="1">
            <a:off x="3337674" y="3886201"/>
            <a:ext cx="7112000" cy="1"/>
          </a:xfrm>
          <a:prstGeom prst="line">
            <a:avLst/>
          </a:prstGeom>
          <a:ln w="38100" cmpd="sng">
            <a:solidFill>
              <a:schemeClr val="accent3"/>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3337674" y="3307976"/>
            <a:ext cx="7112000" cy="0"/>
          </a:xfrm>
          <a:prstGeom prst="line">
            <a:avLst/>
          </a:prstGeom>
          <a:ln w="38100" cmpd="sng">
            <a:solidFill>
              <a:schemeClr val="accent2"/>
            </a:solidFill>
          </a:ln>
        </p:spPr>
        <p:style>
          <a:lnRef idx="3">
            <a:schemeClr val="accent5"/>
          </a:lnRef>
          <a:fillRef idx="0">
            <a:schemeClr val="accent5"/>
          </a:fillRef>
          <a:effectRef idx="2">
            <a:schemeClr val="accent5"/>
          </a:effectRef>
          <a:fontRef idx="minor">
            <a:schemeClr val="tx1"/>
          </a:fontRef>
        </p:style>
      </p:cxnSp>
      <p:sp>
        <p:nvSpPr>
          <p:cNvPr id="13" name="Content Placeholder 2"/>
          <p:cNvSpPr txBox="1">
            <a:spLocks/>
          </p:cNvSpPr>
          <p:nvPr/>
        </p:nvSpPr>
        <p:spPr>
          <a:xfrm>
            <a:off x="1686675" y="2819401"/>
            <a:ext cx="1123576" cy="564775"/>
          </a:xfrm>
          <a:prstGeom prst="rect">
            <a:avLst/>
          </a:prstGeom>
          <a:solidFill>
            <a:schemeClr val="accent2"/>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600" dirty="0">
                <a:solidFill>
                  <a:schemeClr val="bg1"/>
                </a:solidFill>
              </a:rPr>
              <a:t>Large effect</a:t>
            </a:r>
          </a:p>
        </p:txBody>
      </p:sp>
      <p:sp>
        <p:nvSpPr>
          <p:cNvPr id="14" name="Content Placeholder 2"/>
          <p:cNvSpPr txBox="1">
            <a:spLocks/>
          </p:cNvSpPr>
          <p:nvPr/>
        </p:nvSpPr>
        <p:spPr>
          <a:xfrm>
            <a:off x="1686675" y="3818964"/>
            <a:ext cx="1123577" cy="524437"/>
          </a:xfrm>
          <a:prstGeom prst="rect">
            <a:avLst/>
          </a:prstGeom>
          <a:solidFill>
            <a:schemeClr val="accent3"/>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600" dirty="0">
                <a:solidFill>
                  <a:schemeClr val="bg1"/>
                </a:solidFill>
              </a:rPr>
              <a:t>Medium effect</a:t>
            </a:r>
          </a:p>
        </p:txBody>
      </p:sp>
      <p:sp>
        <p:nvSpPr>
          <p:cNvPr id="9" name="Content Placeholder 2"/>
          <p:cNvSpPr txBox="1">
            <a:spLocks/>
          </p:cNvSpPr>
          <p:nvPr/>
        </p:nvSpPr>
        <p:spPr bwMode="auto">
          <a:xfrm>
            <a:off x="7709043" y="6477981"/>
            <a:ext cx="3608257" cy="457200"/>
          </a:xfrm>
          <a:prstGeom prst="rect">
            <a:avLst/>
          </a:prstGeom>
          <a:noFill/>
          <a:ln w="9525">
            <a:noFill/>
            <a:miter lim="800000"/>
            <a:headEnd/>
            <a:tailEnd/>
          </a:ln>
        </p:spPr>
        <p:txBody>
          <a:bodyPr/>
          <a:lstStyle/>
          <a:p>
            <a:pPr marL="742950" lvl="1" indent="-285750">
              <a:spcBef>
                <a:spcPct val="20000"/>
              </a:spcBef>
              <a:defRPr/>
            </a:pPr>
            <a:r>
              <a:rPr lang="en-US" sz="1600" dirty="0">
                <a:solidFill>
                  <a:schemeClr val="bg1"/>
                </a:solidFill>
              </a:rPr>
              <a:t>Levin et al., 2012 </a:t>
            </a:r>
            <a:r>
              <a:rPr lang="en-US" sz="1600" i="1" dirty="0">
                <a:solidFill>
                  <a:schemeClr val="bg1"/>
                </a:solidFill>
              </a:rPr>
              <a:t>Behavior Therapy </a:t>
            </a:r>
          </a:p>
        </p:txBody>
      </p:sp>
    </p:spTree>
    <p:extLst>
      <p:ext uri="{BB962C8B-B14F-4D97-AF65-F5344CB8AC3E}">
        <p14:creationId xmlns:p14="http://schemas.microsoft.com/office/powerpoint/2010/main" val="2119068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051790753"/>
              </p:ext>
            </p:extLst>
          </p:nvPr>
        </p:nvGraphicFramePr>
        <p:xfrm>
          <a:off x="1981200" y="990600"/>
          <a:ext cx="8153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0465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62468" name="Rectangle 4"/>
          <p:cNvSpPr>
            <a:spLocks noGrp="1" noChangeArrowheads="1"/>
          </p:cNvSpPr>
          <p:nvPr>
            <p:ph sz="half" idx="1"/>
          </p:nvPr>
        </p:nvSpPr>
        <p:spPr>
          <a:xfrm>
            <a:off x="1981200" y="1600200"/>
            <a:ext cx="4038600" cy="5105400"/>
          </a:xfrm>
        </p:spPr>
        <p:txBody>
          <a:bodyPr>
            <a:normAutofit lnSpcReduction="10000"/>
          </a:bodyPr>
          <a:lstStyle/>
          <a:p>
            <a:pPr>
              <a:lnSpc>
                <a:spcPct val="80000"/>
              </a:lnSpc>
              <a:defRPr/>
            </a:pPr>
            <a:r>
              <a:rPr lang="en-US" sz="2000" dirty="0">
                <a:solidFill>
                  <a:schemeClr val="bg1"/>
                </a:solidFill>
                <a:latin typeface="Arial" charset="0"/>
              </a:rPr>
              <a:t>Aggression</a:t>
            </a:r>
          </a:p>
          <a:p>
            <a:pPr>
              <a:lnSpc>
                <a:spcPct val="80000"/>
              </a:lnSpc>
              <a:defRPr/>
            </a:pPr>
            <a:r>
              <a:rPr lang="en-US" sz="2000" dirty="0">
                <a:solidFill>
                  <a:schemeClr val="bg1"/>
                </a:solidFill>
                <a:latin typeface="Arial" charset="0"/>
              </a:rPr>
              <a:t>Alcohol use*</a:t>
            </a:r>
          </a:p>
          <a:p>
            <a:pPr>
              <a:lnSpc>
                <a:spcPct val="80000"/>
              </a:lnSpc>
              <a:defRPr/>
            </a:pPr>
            <a:r>
              <a:rPr lang="en-US" sz="2000" dirty="0">
                <a:solidFill>
                  <a:schemeClr val="bg1"/>
                </a:solidFill>
                <a:latin typeface="Arial" charset="0"/>
              </a:rPr>
              <a:t>Adjusting to end-stage cancer</a:t>
            </a:r>
          </a:p>
          <a:p>
            <a:pPr eaLnBrk="1" hangingPunct="1">
              <a:lnSpc>
                <a:spcPct val="80000"/>
              </a:lnSpc>
              <a:defRPr/>
            </a:pPr>
            <a:r>
              <a:rPr lang="en-US" sz="2000" dirty="0">
                <a:solidFill>
                  <a:schemeClr val="bg1"/>
                </a:solidFill>
                <a:latin typeface="Arial" charset="0"/>
              </a:rPr>
              <a:t>Borderline Personality disorder </a:t>
            </a:r>
          </a:p>
          <a:p>
            <a:pPr eaLnBrk="1" hangingPunct="1">
              <a:lnSpc>
                <a:spcPct val="80000"/>
              </a:lnSpc>
              <a:defRPr/>
            </a:pPr>
            <a:r>
              <a:rPr lang="en-US" sz="2000" dirty="0">
                <a:solidFill>
                  <a:schemeClr val="bg1"/>
                </a:solidFill>
                <a:latin typeface="Arial" charset="0"/>
              </a:rPr>
              <a:t>Chronic pain*</a:t>
            </a:r>
          </a:p>
          <a:p>
            <a:pPr eaLnBrk="1" hangingPunct="1">
              <a:lnSpc>
                <a:spcPct val="80000"/>
              </a:lnSpc>
              <a:defRPr/>
            </a:pPr>
            <a:r>
              <a:rPr lang="en-US" sz="2000" dirty="0">
                <a:solidFill>
                  <a:schemeClr val="bg1"/>
                </a:solidFill>
                <a:latin typeface="Arial" charset="0"/>
              </a:rPr>
              <a:t>Chronic headache</a:t>
            </a:r>
          </a:p>
          <a:p>
            <a:pPr>
              <a:lnSpc>
                <a:spcPct val="80000"/>
              </a:lnSpc>
              <a:defRPr/>
            </a:pPr>
            <a:r>
              <a:rPr lang="en-US" sz="2000" dirty="0">
                <a:solidFill>
                  <a:schemeClr val="bg1"/>
                </a:solidFill>
                <a:latin typeface="Arial" charset="0"/>
              </a:rPr>
              <a:t>Coping with cancer DX</a:t>
            </a:r>
          </a:p>
          <a:p>
            <a:pPr>
              <a:lnSpc>
                <a:spcPct val="80000"/>
              </a:lnSpc>
              <a:defRPr/>
            </a:pPr>
            <a:r>
              <a:rPr lang="en-US" sz="2000" dirty="0">
                <a:solidFill>
                  <a:schemeClr val="bg1"/>
                </a:solidFill>
                <a:latin typeface="Arial" charset="0"/>
              </a:rPr>
              <a:t>Coping with Cancer Diagnosis</a:t>
            </a:r>
          </a:p>
          <a:p>
            <a:pPr>
              <a:lnSpc>
                <a:spcPct val="80000"/>
              </a:lnSpc>
              <a:defRPr/>
            </a:pPr>
            <a:r>
              <a:rPr lang="en-US" sz="2000" dirty="0">
                <a:solidFill>
                  <a:schemeClr val="bg1"/>
                </a:solidFill>
                <a:latin typeface="Arial" charset="0"/>
              </a:rPr>
              <a:t>Depression* </a:t>
            </a:r>
          </a:p>
          <a:p>
            <a:pPr>
              <a:lnSpc>
                <a:spcPct val="80000"/>
              </a:lnSpc>
              <a:defRPr/>
            </a:pPr>
            <a:r>
              <a:rPr lang="en-US" sz="2000" dirty="0">
                <a:solidFill>
                  <a:schemeClr val="bg1"/>
                </a:solidFill>
                <a:latin typeface="Arial" charset="0"/>
              </a:rPr>
              <a:t>Diabetes management</a:t>
            </a:r>
          </a:p>
          <a:p>
            <a:pPr>
              <a:lnSpc>
                <a:spcPct val="80000"/>
              </a:lnSpc>
              <a:defRPr/>
            </a:pPr>
            <a:r>
              <a:rPr lang="en-US" sz="2000" dirty="0">
                <a:solidFill>
                  <a:schemeClr val="bg1"/>
                </a:solidFill>
                <a:latin typeface="Arial" charset="0"/>
              </a:rPr>
              <a:t>Disordered eating</a:t>
            </a:r>
          </a:p>
          <a:p>
            <a:pPr>
              <a:lnSpc>
                <a:spcPct val="80000"/>
              </a:lnSpc>
              <a:defRPr/>
            </a:pPr>
            <a:r>
              <a:rPr lang="en-US" sz="2000" dirty="0">
                <a:solidFill>
                  <a:schemeClr val="bg1"/>
                </a:solidFill>
                <a:latin typeface="Arial" charset="0"/>
              </a:rPr>
              <a:t>Epilepsy</a:t>
            </a:r>
          </a:p>
          <a:p>
            <a:pPr>
              <a:lnSpc>
                <a:spcPct val="80000"/>
              </a:lnSpc>
              <a:defRPr/>
            </a:pPr>
            <a:r>
              <a:rPr lang="en-US" sz="2000" dirty="0">
                <a:solidFill>
                  <a:schemeClr val="bg1"/>
                </a:solidFill>
                <a:latin typeface="Arial" charset="0"/>
              </a:rPr>
              <a:t>Generalized Anxiety Disorder</a:t>
            </a:r>
          </a:p>
          <a:p>
            <a:pPr>
              <a:lnSpc>
                <a:spcPct val="80000"/>
              </a:lnSpc>
              <a:defRPr/>
            </a:pPr>
            <a:r>
              <a:rPr lang="en-US" sz="2000" dirty="0">
                <a:solidFill>
                  <a:schemeClr val="bg1"/>
                </a:solidFill>
                <a:latin typeface="Arial" charset="0"/>
              </a:rPr>
              <a:t>Health Anxiety</a:t>
            </a:r>
          </a:p>
          <a:p>
            <a:pPr>
              <a:lnSpc>
                <a:spcPct val="80000"/>
              </a:lnSpc>
              <a:defRPr/>
            </a:pPr>
            <a:r>
              <a:rPr lang="en-US" sz="2000" dirty="0">
                <a:solidFill>
                  <a:schemeClr val="bg1"/>
                </a:solidFill>
                <a:latin typeface="Arial" charset="0"/>
              </a:rPr>
              <a:t>Mixed Anxiety Disorders*</a:t>
            </a:r>
          </a:p>
          <a:p>
            <a:pPr>
              <a:lnSpc>
                <a:spcPct val="80000"/>
              </a:lnSpc>
              <a:defRPr/>
            </a:pPr>
            <a:r>
              <a:rPr lang="en-US" sz="2000" dirty="0">
                <a:solidFill>
                  <a:schemeClr val="bg1"/>
                </a:solidFill>
                <a:latin typeface="Arial" charset="0"/>
              </a:rPr>
              <a:t>Methamphetamine use</a:t>
            </a:r>
          </a:p>
          <a:p>
            <a:pPr>
              <a:lnSpc>
                <a:spcPct val="80000"/>
              </a:lnSpc>
              <a:defRPr/>
            </a:pPr>
            <a:r>
              <a:rPr lang="en-US" sz="2000" dirty="0">
                <a:solidFill>
                  <a:schemeClr val="bg1"/>
                </a:solidFill>
                <a:latin typeface="Arial" charset="0"/>
              </a:rPr>
              <a:t>Methadone detoxification</a:t>
            </a:r>
          </a:p>
        </p:txBody>
      </p:sp>
      <p:sp>
        <p:nvSpPr>
          <p:cNvPr id="62469" name="Rectangle 5"/>
          <p:cNvSpPr>
            <a:spLocks noGrp="1" noChangeArrowheads="1"/>
          </p:cNvSpPr>
          <p:nvPr>
            <p:ph sz="half" idx="2"/>
          </p:nvPr>
        </p:nvSpPr>
        <p:spPr>
          <a:xfrm>
            <a:off x="6172200" y="1600200"/>
            <a:ext cx="4038600" cy="5181600"/>
          </a:xfrm>
        </p:spPr>
        <p:txBody>
          <a:bodyPr>
            <a:normAutofit lnSpcReduction="10000"/>
          </a:bodyPr>
          <a:lstStyle/>
          <a:p>
            <a:pPr>
              <a:lnSpc>
                <a:spcPct val="80000"/>
              </a:lnSpc>
              <a:defRPr/>
            </a:pPr>
            <a:r>
              <a:rPr lang="en-US" sz="1800" dirty="0">
                <a:solidFill>
                  <a:schemeClr val="bg1"/>
                </a:solidFill>
                <a:latin typeface="Arial" charset="0"/>
              </a:rPr>
              <a:t>Multicultural competency</a:t>
            </a:r>
          </a:p>
          <a:p>
            <a:pPr>
              <a:lnSpc>
                <a:spcPct val="80000"/>
              </a:lnSpc>
              <a:defRPr/>
            </a:pPr>
            <a:r>
              <a:rPr lang="en-US" sz="1800" dirty="0">
                <a:solidFill>
                  <a:schemeClr val="bg1"/>
                </a:solidFill>
                <a:latin typeface="Arial" charset="0"/>
              </a:rPr>
              <a:t>OCD </a:t>
            </a:r>
          </a:p>
          <a:p>
            <a:pPr>
              <a:lnSpc>
                <a:spcPct val="80000"/>
              </a:lnSpc>
              <a:defRPr/>
            </a:pPr>
            <a:r>
              <a:rPr lang="en-US" sz="1800" dirty="0">
                <a:solidFill>
                  <a:schemeClr val="bg1"/>
                </a:solidFill>
                <a:latin typeface="Arial" charset="0"/>
              </a:rPr>
              <a:t>Panic disorder</a:t>
            </a:r>
          </a:p>
          <a:p>
            <a:pPr>
              <a:lnSpc>
                <a:spcPct val="80000"/>
              </a:lnSpc>
              <a:defRPr/>
            </a:pPr>
            <a:r>
              <a:rPr lang="en-US" sz="1800" dirty="0">
                <a:solidFill>
                  <a:schemeClr val="bg1"/>
                </a:solidFill>
                <a:latin typeface="Arial" charset="0"/>
              </a:rPr>
              <a:t>Polysubstance abuse</a:t>
            </a:r>
          </a:p>
          <a:p>
            <a:pPr>
              <a:lnSpc>
                <a:spcPct val="80000"/>
              </a:lnSpc>
              <a:defRPr/>
            </a:pPr>
            <a:r>
              <a:rPr lang="en-US" sz="1800" dirty="0">
                <a:solidFill>
                  <a:schemeClr val="bg1"/>
                </a:solidFill>
                <a:latin typeface="Arial" charset="0"/>
              </a:rPr>
              <a:t>Psychosis</a:t>
            </a:r>
          </a:p>
          <a:p>
            <a:pPr>
              <a:lnSpc>
                <a:spcPct val="80000"/>
              </a:lnSpc>
              <a:defRPr/>
            </a:pPr>
            <a:r>
              <a:rPr lang="en-US" sz="1800" dirty="0">
                <a:solidFill>
                  <a:schemeClr val="bg1"/>
                </a:solidFill>
                <a:latin typeface="Arial" charset="0"/>
              </a:rPr>
              <a:t>Stress of parents with children diagnosed with DD or MR</a:t>
            </a:r>
          </a:p>
          <a:p>
            <a:pPr>
              <a:lnSpc>
                <a:spcPct val="80000"/>
              </a:lnSpc>
              <a:defRPr/>
            </a:pPr>
            <a:r>
              <a:rPr lang="en-US" sz="1800" dirty="0">
                <a:solidFill>
                  <a:schemeClr val="bg1"/>
                </a:solidFill>
                <a:latin typeface="Arial" charset="0"/>
              </a:rPr>
              <a:t>Social anxiety</a:t>
            </a:r>
          </a:p>
          <a:p>
            <a:pPr>
              <a:lnSpc>
                <a:spcPct val="80000"/>
              </a:lnSpc>
              <a:defRPr/>
            </a:pPr>
            <a:r>
              <a:rPr lang="en-US" sz="1800" dirty="0">
                <a:solidFill>
                  <a:schemeClr val="bg1"/>
                </a:solidFill>
                <a:latin typeface="Arial" charset="0"/>
              </a:rPr>
              <a:t>Smoking cessation</a:t>
            </a:r>
          </a:p>
          <a:p>
            <a:pPr>
              <a:lnSpc>
                <a:spcPct val="80000"/>
              </a:lnSpc>
              <a:defRPr/>
            </a:pPr>
            <a:r>
              <a:rPr lang="en-US" sz="1800" dirty="0">
                <a:solidFill>
                  <a:schemeClr val="bg1"/>
                </a:solidFill>
                <a:latin typeface="Arial" charset="0"/>
              </a:rPr>
              <a:t>Shame in substance abusers</a:t>
            </a:r>
          </a:p>
          <a:p>
            <a:pPr>
              <a:lnSpc>
                <a:spcPct val="80000"/>
              </a:lnSpc>
              <a:defRPr/>
            </a:pPr>
            <a:r>
              <a:rPr lang="en-US" sz="1800" dirty="0">
                <a:solidFill>
                  <a:schemeClr val="bg1"/>
                </a:solidFill>
                <a:latin typeface="Arial" charset="0"/>
              </a:rPr>
              <a:t>Stigma against mental illnesses </a:t>
            </a:r>
          </a:p>
          <a:p>
            <a:pPr>
              <a:lnSpc>
                <a:spcPct val="80000"/>
              </a:lnSpc>
              <a:defRPr/>
            </a:pPr>
            <a:r>
              <a:rPr lang="en-US" sz="1800" dirty="0">
                <a:solidFill>
                  <a:schemeClr val="bg1"/>
                </a:solidFill>
                <a:latin typeface="Arial" charset="0"/>
              </a:rPr>
              <a:t>Tinnitus distress</a:t>
            </a:r>
          </a:p>
          <a:p>
            <a:pPr>
              <a:lnSpc>
                <a:spcPct val="80000"/>
              </a:lnSpc>
              <a:defRPr/>
            </a:pPr>
            <a:r>
              <a:rPr lang="en-US" sz="1800" dirty="0">
                <a:solidFill>
                  <a:schemeClr val="bg1"/>
                </a:solidFill>
                <a:latin typeface="Arial" charset="0"/>
              </a:rPr>
              <a:t>Trichotillomania</a:t>
            </a:r>
          </a:p>
          <a:p>
            <a:pPr>
              <a:lnSpc>
                <a:spcPct val="80000"/>
              </a:lnSpc>
              <a:defRPr/>
            </a:pPr>
            <a:r>
              <a:rPr lang="en-US" sz="1800" dirty="0">
                <a:solidFill>
                  <a:schemeClr val="bg1"/>
                </a:solidFill>
                <a:latin typeface="Arial" charset="0"/>
              </a:rPr>
              <a:t>Use of ESTs</a:t>
            </a:r>
          </a:p>
          <a:p>
            <a:pPr>
              <a:lnSpc>
                <a:spcPct val="80000"/>
              </a:lnSpc>
              <a:defRPr/>
            </a:pPr>
            <a:r>
              <a:rPr lang="en-US" sz="1800" dirty="0">
                <a:solidFill>
                  <a:schemeClr val="bg1"/>
                </a:solidFill>
                <a:latin typeface="Arial" charset="0"/>
              </a:rPr>
              <a:t>Weight loss</a:t>
            </a:r>
          </a:p>
          <a:p>
            <a:pPr>
              <a:lnSpc>
                <a:spcPct val="80000"/>
              </a:lnSpc>
              <a:defRPr/>
            </a:pPr>
            <a:r>
              <a:rPr lang="en-US" sz="1800" dirty="0">
                <a:solidFill>
                  <a:schemeClr val="bg1"/>
                </a:solidFill>
                <a:latin typeface="Arial" charset="0"/>
              </a:rPr>
              <a:t>Workplace stress and innovation</a:t>
            </a:r>
          </a:p>
          <a:p>
            <a:pPr eaLnBrk="1" hangingPunct="1">
              <a:lnSpc>
                <a:spcPct val="80000"/>
              </a:lnSpc>
              <a:defRPr/>
            </a:pPr>
            <a:r>
              <a:rPr lang="en-US" sz="1800" dirty="0">
                <a:solidFill>
                  <a:schemeClr val="bg1"/>
                </a:solidFill>
                <a:latin typeface="Arial" charset="0"/>
              </a:rPr>
              <a:t>Willingness to use ESTs</a:t>
            </a:r>
          </a:p>
          <a:p>
            <a:pPr>
              <a:lnSpc>
                <a:spcPct val="80000"/>
              </a:lnSpc>
              <a:defRPr/>
            </a:pPr>
            <a:r>
              <a:rPr lang="en-US" sz="1800" dirty="0">
                <a:solidFill>
                  <a:schemeClr val="bg1"/>
                </a:solidFill>
                <a:latin typeface="Arial" charset="0"/>
              </a:rPr>
              <a:t>Workplace burnout</a:t>
            </a:r>
          </a:p>
          <a:p>
            <a:pPr>
              <a:lnSpc>
                <a:spcPct val="80000"/>
              </a:lnSpc>
              <a:defRPr/>
            </a:pPr>
            <a:endParaRPr lang="en-US" sz="1800" dirty="0">
              <a:solidFill>
                <a:schemeClr val="bg1"/>
              </a:solidFill>
              <a:latin typeface="Arial" charset="0"/>
            </a:endParaRPr>
          </a:p>
          <a:p>
            <a:pPr>
              <a:lnSpc>
                <a:spcPct val="80000"/>
              </a:lnSpc>
              <a:defRPr/>
            </a:pPr>
            <a:r>
              <a:rPr lang="en-US" sz="1800" dirty="0">
                <a:solidFill>
                  <a:schemeClr val="bg1"/>
                </a:solidFill>
                <a:latin typeface="Arial" charset="0"/>
              </a:rPr>
              <a:t>Effectiveness</a:t>
            </a:r>
          </a:p>
        </p:txBody>
      </p:sp>
      <p:sp>
        <p:nvSpPr>
          <p:cNvPr id="62466" name="Rectangle 2"/>
          <p:cNvSpPr>
            <a:spLocks noGrp="1" noRot="1" noChangeArrowheads="1"/>
          </p:cNvSpPr>
          <p:nvPr>
            <p:ph type="title"/>
          </p:nvPr>
        </p:nvSpPr>
        <p:spPr/>
        <p:txBody>
          <a:bodyPr>
            <a:normAutofit/>
          </a:bodyPr>
          <a:lstStyle/>
          <a:p>
            <a:pPr eaLnBrk="1" hangingPunct="1">
              <a:defRPr/>
            </a:pPr>
            <a:r>
              <a:rPr lang="en-US" dirty="0" smtClean="0">
                <a:solidFill>
                  <a:schemeClr val="bg1"/>
                </a:solidFill>
                <a:latin typeface="Arial" charset="0"/>
              </a:rPr>
              <a:t>Randomized Controlled Trials</a:t>
            </a:r>
            <a:br>
              <a:rPr lang="en-US" dirty="0" smtClean="0">
                <a:solidFill>
                  <a:schemeClr val="bg1"/>
                </a:solidFill>
                <a:latin typeface="Arial" charset="0"/>
              </a:rPr>
            </a:br>
            <a:r>
              <a:rPr lang="en-US" sz="1800" dirty="0">
                <a:solidFill>
                  <a:schemeClr val="bg1"/>
                </a:solidFill>
                <a:latin typeface="Arial" charset="0"/>
              </a:rPr>
              <a:t>*=children or adolescents</a:t>
            </a:r>
            <a:endParaRPr lang="en-US" dirty="0" smtClean="0">
              <a:solidFill>
                <a:schemeClr val="bg1"/>
              </a:solidFill>
              <a:latin typeface="Arial" charset="0"/>
            </a:endParaRPr>
          </a:p>
        </p:txBody>
      </p:sp>
      <p:pic>
        <p:nvPicPr>
          <p:cNvPr id="5" name="Picture 4"/>
          <p:cNvPicPr>
            <a:picLocks noChangeAspect="1"/>
          </p:cNvPicPr>
          <p:nvPr/>
        </p:nvPicPr>
        <p:blipFill>
          <a:blip r:embed="rId3"/>
          <a:stretch>
            <a:fillRect/>
          </a:stretch>
        </p:blipFill>
        <p:spPr>
          <a:xfrm>
            <a:off x="207491" y="5222417"/>
            <a:ext cx="1697509" cy="1483183"/>
          </a:xfrm>
          <a:prstGeom prst="rect">
            <a:avLst/>
          </a:prstGeom>
        </p:spPr>
      </p:pic>
    </p:spTree>
    <p:extLst>
      <p:ext uri="{BB962C8B-B14F-4D97-AF65-F5344CB8AC3E}">
        <p14:creationId xmlns:p14="http://schemas.microsoft.com/office/powerpoint/2010/main" val="631274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309" y="95765"/>
            <a:ext cx="9126245" cy="2687076"/>
          </a:xfrm>
          <a:prstGeom prst="rect">
            <a:avLst/>
          </a:prstGeom>
        </p:spPr>
      </p:pic>
      <p:pic>
        <p:nvPicPr>
          <p:cNvPr id="3" name="Picture 2"/>
          <p:cNvPicPr>
            <a:picLocks noChangeAspect="1"/>
          </p:cNvPicPr>
          <p:nvPr/>
        </p:nvPicPr>
        <p:blipFill>
          <a:blip r:embed="rId3"/>
          <a:stretch>
            <a:fillRect/>
          </a:stretch>
        </p:blipFill>
        <p:spPr>
          <a:xfrm>
            <a:off x="6080679" y="2146300"/>
            <a:ext cx="5889901" cy="4711700"/>
          </a:xfrm>
          <a:prstGeom prst="rect">
            <a:avLst/>
          </a:prstGeom>
        </p:spPr>
      </p:pic>
    </p:spTree>
    <p:extLst>
      <p:ext uri="{BB962C8B-B14F-4D97-AF65-F5344CB8AC3E}">
        <p14:creationId xmlns:p14="http://schemas.microsoft.com/office/powerpoint/2010/main" val="3314920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61" y="430827"/>
            <a:ext cx="8776329" cy="4359907"/>
          </a:xfrm>
          <a:prstGeom prst="rect">
            <a:avLst/>
          </a:prstGeom>
        </p:spPr>
      </p:pic>
      <p:pic>
        <p:nvPicPr>
          <p:cNvPr id="3" name="Picture 2"/>
          <p:cNvPicPr>
            <a:picLocks noChangeAspect="1"/>
          </p:cNvPicPr>
          <p:nvPr/>
        </p:nvPicPr>
        <p:blipFill>
          <a:blip r:embed="rId3"/>
          <a:stretch>
            <a:fillRect/>
          </a:stretch>
        </p:blipFill>
        <p:spPr>
          <a:xfrm>
            <a:off x="5816524" y="308886"/>
            <a:ext cx="3043392" cy="403679"/>
          </a:xfrm>
          <a:prstGeom prst="rect">
            <a:avLst/>
          </a:prstGeom>
        </p:spPr>
      </p:pic>
      <p:pic>
        <p:nvPicPr>
          <p:cNvPr id="4" name="Picture 3"/>
          <p:cNvPicPr>
            <a:picLocks noChangeAspect="1"/>
          </p:cNvPicPr>
          <p:nvPr/>
        </p:nvPicPr>
        <p:blipFill>
          <a:blip r:embed="rId4"/>
          <a:stretch>
            <a:fillRect/>
          </a:stretch>
        </p:blipFill>
        <p:spPr>
          <a:xfrm>
            <a:off x="1921080" y="2376564"/>
            <a:ext cx="10095925" cy="4130767"/>
          </a:xfrm>
          <a:prstGeom prst="rect">
            <a:avLst/>
          </a:prstGeom>
        </p:spPr>
      </p:pic>
    </p:spTree>
    <p:extLst>
      <p:ext uri="{BB962C8B-B14F-4D97-AF65-F5344CB8AC3E}">
        <p14:creationId xmlns:p14="http://schemas.microsoft.com/office/powerpoint/2010/main" val="1600646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146" name="Picture 2" descr="http://psychology.usu.edu/images/uploads/directory/Greg-99201314388_standard.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978704" y="1993236"/>
            <a:ext cx="3334708" cy="33347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My Behavior Analysis Colleagues at USU</a:t>
            </a:r>
            <a:endParaRPr lang="en-US" dirty="0"/>
          </a:p>
        </p:txBody>
      </p:sp>
      <p:pic>
        <p:nvPicPr>
          <p:cNvPr id="6148" name="Picture 4" descr="Amy O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70" y="2187390"/>
            <a:ext cx="2946398" cy="29464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imothy A. Shah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2762" y="2187390"/>
            <a:ext cx="3140075" cy="314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0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Academic Values</a:t>
            </a:r>
            <a:endParaRPr lang="en-US" dirty="0"/>
          </a:p>
        </p:txBody>
      </p:sp>
      <p:pic>
        <p:nvPicPr>
          <p:cNvPr id="4" name="Picture 3"/>
          <p:cNvPicPr>
            <a:picLocks noChangeAspect="1"/>
          </p:cNvPicPr>
          <p:nvPr/>
        </p:nvPicPr>
        <p:blipFill>
          <a:blip r:embed="rId3"/>
          <a:stretch>
            <a:fillRect/>
          </a:stretch>
        </p:blipFill>
        <p:spPr>
          <a:xfrm>
            <a:off x="4495923" y="217070"/>
            <a:ext cx="7514701" cy="6565901"/>
          </a:xfrm>
          <a:prstGeom prst="rect">
            <a:avLst/>
          </a:prstGeom>
        </p:spPr>
      </p:pic>
    </p:spTree>
    <p:extLst>
      <p:ext uri="{BB962C8B-B14F-4D97-AF65-F5344CB8AC3E}">
        <p14:creationId xmlns:p14="http://schemas.microsoft.com/office/powerpoint/2010/main" val="174243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87" y="184638"/>
            <a:ext cx="10042331" cy="6559061"/>
          </a:xfrm>
          <a:prstGeom prst="rect">
            <a:avLst/>
          </a:prstGeom>
        </p:spPr>
      </p:pic>
      <p:sp>
        <p:nvSpPr>
          <p:cNvPr id="2" name="TextBox 1"/>
          <p:cNvSpPr txBox="1"/>
          <p:nvPr/>
        </p:nvSpPr>
        <p:spPr>
          <a:xfrm>
            <a:off x="2122098" y="5063706"/>
            <a:ext cx="940279" cy="400110"/>
          </a:xfrm>
          <a:prstGeom prst="rect">
            <a:avLst/>
          </a:prstGeom>
          <a:noFill/>
        </p:spPr>
        <p:txBody>
          <a:bodyPr wrap="square" rtlCol="0">
            <a:spAutoFit/>
          </a:bodyPr>
          <a:lstStyle/>
          <a:p>
            <a:r>
              <a:rPr lang="en-US" sz="2000" b="1" dirty="0" smtClean="0">
                <a:solidFill>
                  <a:schemeClr val="tx1">
                    <a:lumMod val="65000"/>
                    <a:lumOff val="35000"/>
                  </a:schemeClr>
                </a:solidFill>
                <a:latin typeface="Arial" panose="020B0604020202020204" pitchFamily="34" charset="0"/>
                <a:cs typeface="Arial" panose="020B0604020202020204" pitchFamily="34" charset="0"/>
              </a:rPr>
              <a:t>Ong</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917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961964" y="126722"/>
            <a:ext cx="8655727" cy="6491796"/>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85879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 name="Picture 2" descr="http://www.fiji.travel/sites/default/files/styles/hero-full/public/mamanuca-nowash-130518_Day12_Card062_7074_0.jpg?itok=r945WsL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529" y="1572768"/>
            <a:ext cx="10444207" cy="4738031"/>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Rot="1" noChangeArrowheads="1"/>
          </p:cNvSpPr>
          <p:nvPr>
            <p:ph type="title" idx="4294967295"/>
          </p:nvPr>
        </p:nvSpPr>
        <p:spPr>
          <a:xfrm>
            <a:off x="0" y="152400"/>
            <a:ext cx="10481094" cy="1143000"/>
          </a:xfrm>
        </p:spPr>
        <p:txBody>
          <a:bodyPr>
            <a:normAutofit/>
          </a:bodyPr>
          <a:lstStyle/>
          <a:p>
            <a:pPr eaLnBrk="1" hangingPunct="1">
              <a:defRPr/>
            </a:pPr>
            <a:r>
              <a:rPr lang="en-US" dirty="0" smtClean="0">
                <a:solidFill>
                  <a:schemeClr val="bg1"/>
                </a:solidFill>
                <a:latin typeface="Arial" charset="0"/>
              </a:rPr>
              <a:t>		Translational work</a:t>
            </a:r>
            <a:endParaRPr lang="en-US" sz="5400" dirty="0" smtClean="0">
              <a:solidFill>
                <a:schemeClr val="bg1"/>
              </a:solidFill>
              <a:latin typeface="Arial"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40" y="1373987"/>
            <a:ext cx="3952875" cy="241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print"/>
          <a:srcRect/>
          <a:stretch>
            <a:fillRect/>
          </a:stretch>
        </p:blipFill>
        <p:spPr bwMode="auto">
          <a:xfrm>
            <a:off x="6875446" y="1007933"/>
            <a:ext cx="2558473" cy="3411667"/>
          </a:xfrm>
          <a:prstGeom prst="rect">
            <a:avLst/>
          </a:prstGeom>
          <a:noFill/>
          <a:ln w="9525">
            <a:noFill/>
            <a:miter lim="800000"/>
            <a:headEnd/>
            <a:tailEnd/>
          </a:ln>
        </p:spPr>
      </p:pic>
      <p:sp>
        <p:nvSpPr>
          <p:cNvPr id="2" name="AutoShape 2" descr="data:image/jpeg;base64,/9j/4AAQSkZJRgABAQAAAQABAAD/2wCEAAkGBxQSEhQUEhQUFBQUFRQUFRQXFxcUFBQVFRUXFxQUFBQYHCggGBolHBQUITEhJSkrLi4uFx8zODMtNygtLisBCgoKDg0OGxAQGywkHyQsLCwsLCwsLCwsLCwsLCwsLCwsLCwsLCwsLCwsLCwsLCwsLCwsLCwsLCwsLCw3Kyw3K//AABEIALYBFAMBIgACEQEDEQH/xAAcAAABBQEBAQAAAAAAAAAAAAAFAAIDBAYBBwj/xAA+EAACAQIEAwYDBgQGAQUAAAABAgADEQQSITEFQVEGImFxgZETMqFCUrHB0fAHFGKCFSOSwuHxciQzNKKy/8QAGgEAAwEBAQEAAAAAAAAAAAAAAQIDAAQFBv/EACERAAICAgICAwEAAAAAAAAAAAABAhEDIRIxBCITQVEy/9oADAMBAAIRAxEAPwDTKJMgkayZJ5h7BIklURiyZRNQo9RJVEjElhSEY5RHgRonQYaAPEcI0RwM1AHqY8SMR9oaEY6dEaIs0Jh8cIwGdDTCj50GNBnQYaMOEdGiOmEZ0RTgnZhWdnQJwxQoA6KcBnYTCnbTkQMLAOiiim0Y7adEbHCFUBjpyImcMLYtDGijSZyTsejFLJVEjWSoZI9JkqyUGV2qgakwZi+0tGmbF1v5wgD4kqmBcL2got9se8u0+JUz9sTCtMvgx15BSqg7G8feFCkoMeDIQ0eGhAyYGOvIlMdeYA+84WjM0azRbNRLniDSvnnQ8WzcSyHkitKoeOWpCpAcS4DHAyqtWRYviVKiM1WoqDqxtG5oRwYQZwoJJAABJJ2AGpJMxXEv4i01Yrh6RrW0zs3w0J/pFiW5a6TN/wARO1/xiuHoORTtesds5uMqXB2tqR4iZzBuANJpS1oriwKXZ6Ngv4gEkCrQyg7lHJIHPQrr7ibDh+Op10z0mDLt4g81I5HUTxE1iSBe3T985q+xXGfhZrXygd5b72ue74gljtBGT+w5vHSXqemgTsoYTi9KoLq3MrtbvDdT467Sf+ep3tnW519P2JRTj+nK4NFiKNSoG2IPlHQ2JR28V5y85eYx0mdBjIoLNRIxjLxrmcDTcg8RMYoxmik+RTiYevi1QXJtMxxLtklMkA3mE452pq1SQGsPCZ9q5JuSZWOFvsvLMl0bXjHbl2UqhteY7EY53N2YkyuxMaJeONROeeRyLacQqDZ2EtUeOVxtUaCmjrxnFCqb/Ta8D7dVqRAc5h9Zt+HfxBpPYMbX8LTxVHlqjUkZY19Fo5W+z6Ew/aCi4uHEsLxml94fWeEYTizpz0mr4Lxb4gsTrISUol48ZHpq8cpfe+hnf8cpdT7GYxTHgyfNlOCNh/jVPr9DOHi9PqfaZQNHqYjkzcEaNuLLyMgr8eVbX57eMBOYwqGGVtR+9R4wWw8UG248TsJGeOP4e0y1HEkEq26kg+n7v6y2tfS5M2w0gzV444Hza9BMnxPHZyxYnMeeYte/mdI3GOxJuSAeh6+UEGpnBBsHXQ8r256TJWK3XQExtX/Nbz08hsPKFMDV8ekFcRpE1M3XfzkuHPK/hOqSTSJ4pOLYbxC3UsCc2lh+Jh/shW7zPYkKC/mACcvQaA+8zlKgW00158gLjlNh2JoZQ7ONfl/pbMLaKPM7+fMxXXEeSk3ZNwvHPTxCrYpmp0ndPmAJ2A8hl130MK8fx+VSiEd8Asw6NrYdBqIFx9dVxFd1IGQUqKm2isVA28M/0kWJXvBBtoBrrYbee05mNVs3PCcSGRGByvbfcNYWNxy2h+hVuNdCNCJgOHYg0qml8qBbje+aw+gzN/aZtMHi1NjffKPfYfvrKY5UznzQCM4ZwmMzS5zcR14rxhM4G1i2MoidozNOVGkbNFsZIa+JA3igDjeLy1AP6b/UxTneSmdKxaPmkGJtJGWnGa89mjznIlvOGMG06pmoFnQ0eIwCOQzBHKJPTEhXeWKQisZFims0fZ7C63gGkJruzqWWc2X+Tpw7Yfpm0kzSveczzlo67LQqSRWlLPJEqTUayyzxlKprIKtSV0r6xGjWQcY7ta42dQf7h3T9AsrVMVZipJtmUD0/Z95b4nUBNJj8qliT6C31Ag7iNLUkcxcHyjLoVhGrTzC43Amd4ohRg48j+Uu1K5yCopsQAfNdLiM+OlUa7MNfWOo0JKSYIrnNqJBRpNmvewhDhnDneuKNtb3boEHzG/kdPEieiUOyuHcAMhQnQMhsy+NtifMH1llp0aO1syPC6vIeQh/E8UWjSKq3+YQMgGveOgPodfSaduAUMPURaaXa699u8SNLNb5QdTsI3jeRQBWs6tqqsMxuuvdB2tpqLbxJQLvMnFJGDxQKUQtyTfOxJuWYm5Ynmb3hXC1Q4NXklMn+/ZR7mD+I1VepZVyg/ZuTYeZiV/h4W22eo3+lRp+Mm1ZNOg9gcXnq0FGtSpq39i5Mx8O9U+kOVsRb5Se/iaSp5ISf9xme7OU1V3qbZKQQt0JBJA8izy5wyoa2KS3/ALVE57ePKCtiy2tlfi3E8bTq1KT1nOSodFIBKXDUyMutiCIS7N9oarV6aVa2ZGVr3C7gKF71ri7GLt3SX/5Ci+cCkw/rB7mh0Fxfl9iCuzuBzU2YWLm1gToUXlflc5iD5Rm62LFJqj0+85eBuF8YRgqswH3Cxtmtpa55i0Lg8+UotkXFp7G1DIniqPIK9WwitDJGb43rVPgAPpf852U8fi/8xz4/gAPyinnzb5M7UtHz3FEYp9EeEOBnVjI4GYNkkSRqGPWYNjkEu0ZBSWTpJt2URdorebHgyZUmSwIuRNlhUKqLznzHTg/SyTOZpGWjC0gXbJs878SVs05nmNZPVqaSka9jH1HgyvVsZnEHIJVK9xY7HeDf5k0wUqXIOlNvwUmRNiu6O8otuCSOuu0WJRitny8rEN1GlxaGMfoSUvw5/OClSGYE2uDoSAL87bbwRRxaqe6e6Tp/T/xL+FwFZyR8QALbOdzqPltz0vvJsHwSkrZmGg+ySTfztYfSUuMVsT2b0ajsKgqlnIGYBVB55L3t7ge012M4tTw+jAsyrnyjQAcsxO19gNz0nk+H4tWoPUFOoUbMysQBqMxK2uNNLHTrDPCuPZhlqqzszBmYWN1UXANyOYHvA00dUOL7N7wTjIZGq4yoqsGU66aEkhKYtqFAtb3mS4rxNnrOSxqLqFfLk7oPd7p+Ub6ecFY7GfFY/CACI+S7EhiLBi1uuZj6ASpjcQUDEMb93x0HX3m21ROTXJtdBPDg5WqHz8beHpIuKY5bUdbJmYnwVdW/CQ0serrldnS/d7qKy67EsXFv9JtJ6nCqNOk7s7VGFKr8O9slNip7xAGp94vGuwXfQTweIdaCIwAdyXe3IsSQvoCBNF2fcU6JI+ZmtfqAdZlsPifiEaFWO9x3QRvZxcEaaW+kL4IsotceWYSUkUVUH+0lqmCrnbIqubcgrqWP+nNr4mY/hXEmQjvW1v0AHL02H5zednLlG+Jqrd22/dIIcH0M82x2DOHq1KLamk7KOpXdW06qVOnXaNHcSd1KgvxHBJWJfPlYksRdGS5tfTQ+RkGGwtSn8tUKeZVnp689BpfwvByA6WPl4jwt+Vx1Ak1NzzIta3pyPMAe48oUmM2mG/8AF6qC7V6hA37zEC2pvcHYa2PSXMJxqpUIX5xzLd0gacwNem2p9Zk2uxBsLaW8bHQ+A0BG9tT0mv4WKHwwtyr2GZwLhj4qToNSBrtBJaMqMzxvHkVTlPX/APRnJYx/ZHEVHLJUoleRzlT6grpOSPBB5njpnJJWSxI8ZHPaPI6FOzkUxhwj0jBJAZglimZMg1lVGlykm0lL1OjDjeSVI0/ZfAFqikjS01fFSAQo5CVey9HuqbcpLxU/5h9JxylykejLGsUaRUZo28axjC0FESSRuZwtIneMkCztRoIxTawjUeDcYbw0I2R0HsCbga66XawGy30F77+EtUamhJA11A10AGp8STzPSBv5gKTmuR0HWSjGki49PCNxYqkg5wpitMC4zNdmJF7ljfXXykdSuQSDbc9Ta52J9dvKDkxtlFzy1/WDsRxRQbLtv5mCONthlkpBjFBahUkmmw0+Jkzoy3tZ9RqAdOugPKF+C8TplTTAOUnQtYuxtYO1tAdNhoNuVzh0Favf4asVBFwD3QbGxY+U0XBuAVL3eoF20XVtdtToPrKZEox2wYec3pF7E4TIzWOja+trHT0EGYkH5Rc35b3PlzmvPD0Ntz/5G589JT4/gEVFUInfqU1uRYd5wDmYa2NyD4EyEMm6OmfjNK7MpWrtSIWorK1hdHUjMD/S1j6iW8JUr1kIo03dTcG/ygnQgOTY76z03s+4WkcNUWnURAAoVjVphHFwoNQk6Ek2voCtpbrYOmEzKAqqjqEGigvbvKo0UfNoBzjTyJaojHG3tsxHBuF3Ip1jWp1ahIQlQtNiBfIpK95tPvc9oQwuAylQafcJy/EDKUB5fEzKGQ+RGvWGuE421MKQXAe+XRgCpBU66AggHqCJaxuFL06tSkCneViptuAQ4I1BQ358/SRcmyqSQKpJVoXrUGbIjZalMkgqdN12IsVIPQiUO2T56lPFLbJXUK2mq1aQCkHrdfh22PdbpDXDcSXRlQZKoNwm6NvmQX1sw1AN7EaaG0Gdrq9NcMqlcrPWByggJ3VbM6g7HUC23ehg3YJIBUal+V/Xn08/Y+cjr4kBc7XCDQa3ZjsQBz58tb67a0K9Xu2va+hPhy5/qOloLxVTM9uSCwH4/vwl1CyUp0g7h8Y1V7sbKNl6efUw9hsRbaZbAPYQpSq35xJqx8cjTU8a1tCZyUsPmC8j7/s/vzik6RSzy3jlK1S/WDJoeOU7i+l7Xt4X1meYT049Hl5OxTs5FGJjlj7RiyULeAdKyXC0cxhajT7yjxjeDYY7kS3WokVAbcxOXJK2ev4UOHsem8ApgUV05QHxMk1Gt4Qpw3Ej4I8oAxOKQ1TdjpOW6LzhzdMazyIvCmFrUX7rajrFX4CpN1qEjkL7Qqa+yE8El0B2qyJqsIVeEBTtf1P6yE4FPu+94ykiThIG1q0oV6sN1OHp90fWUsRw1OlvUx1NE3BmbxT3lL4pB0JHlpDOM4YORI+ogZqZUkHedONpo5ciaYqtR2tmYmMFOSqseBKXXQnGw3wLDCme8LsbEDcIOp5X/DlDqYgowI7x3PQDp+cyK4p7ALYba8yepPWWU4myizC4025kfeM5Z43J2z08WeEI8Uei4TEZlDLYjbQHQ+8AdteOKg+CO9UKd7Yhc22Y8mGpsOomRr8eq6im3w1PJTr/AKt/aCy19TqTqT4xsfj07kRz+byXGBvOEdpGoUlBBJPetdj9kKAGYm3dRdNhrJuI9uCEygBs26m4uABrceP7M8+DnkZ0eOsp8MW7ZzfPKqRp6va/EsLIVpL0QWNumY6j0tCHAu2VegRdi631DEtfrqxPtMenXlJqbX8oHjiZZJfZ7HR4zhMRTNRW+C4sSpBzAjbKVvmH18IA7U4xsU6MPlpqFA0BcnV6lxsxsNDcWUc7zI4HFZFY9NZocI2emrC5LAGwN/O/IHz+s55Q4bR1Rnz0BK2IVc11NgNAeWvI+OnsYOoPc+es1eL4QavzkAaaD8WbdjKh7Kn7D28CLj9Y0cka2JLFK9FLDvC2B1I1t9fcQbieHVaOrr3fvjVfXp6y9w1tRA6Y0U0zVU6gRQCeV9l/MeEUCcZJLJvpTA3t9popItyRiqYarc6aLt4EEaDzgiqtiRDlPAmnuxFjppcHwlHFYfUmdqnTOL47QNtEBJxSJkqYWO5JE1ikysqwrwzC5iJ3CcPuZreD8NC2Mjky6pHTh8d3sn4VwwWGksY/DqptYQvgqNvaZjtHisrmc0ds9FyUYhOjiwFtytA1asuZjlvcwZU4sV5S9gXNRMwAE04sGOXJk1Jm+ytpL8Wtt+ZlDE4upS1IuPCQ08bXYZ8hy9Yqhqx3kSdGu7OcJrVyb1Mvnr+MtYyiquadTRh9rkZB2T4odPSa3HYNa63Fsw59Yjf0acqe+jEVaOptK1WlDdXC2uCLESB8LMjnaszeJwl5m+L4Ir3h6/rN9UwkpVsH1ErDJxIzxctHnWfr7ToJPlNHxLs+p1Xun6e0APTy3Xobe07YzjLaOKUJR7Oo0IUT3bwcqwhSHd9DCzRKmOww+ZdPDkfKD4Tw9TdTOPgMxsu9ifPwhUq7A48toHpJVEY4todCN5y/vGJkzNc2EmQ7D3kFIc5JTPOKxkEMOpYlBu2VR5sSB+M9H4fw3IiqNlAXbXTr++cxXYunmxKE/ZDOfRSAfQss9HV+nIAjxB3HoZx+Q90d3jLVjFwgEd8ICOL/AE/DnK1XEAc/19pzUdRPoRYi99Lcj4HrMhkCVnVdg7AeAvtDjYwHT9+oH6wErg1qhHNj+9JWHTJz7Q7i9c5x/wCK/hFOYoXdvAgf/URR1FEX2WcThlMH1OBhpSp9plO8t4ftAn7MChND/JBnaHZbXeX07MXljB8apnnClHidM/aELUhlKK6KmD7MATQYPs3oNZSp8WRTuJqeDcUpOo7w94VBvsLy10Vk4AwU2MyHaD+H9ch6ofNzC25ed56jQqqdjeWcZWC0XJ5KT9JeOJIjLNJ9ny7i7glToQbEHlFgMY6kBbnwEXGsT8TE1mGzVGI9/wDiFexuPRanwqii5N1fx+6ZpRpEo5bn+F5a1RQDUQ2IhCnjFdMg0EOVMpFiLiAOIcJt36Wh6dZyUmd3P9LfD8GKR0a802C4jlmEw3E7aMLEQpQx/jFeNlPkiza1aS1RcaN+PhBr0raHSCcNxWx0MPYSutcWOjDYxLrTA4/aKTJpK1WiJZxalDY/9yhXqfvaPx0SugdxBQBPP8Ue83nNlxasf2R+sw9Q94zqwRo5PIlZxTCVD5RBZ3hGg3dl2jniypiBla8IcPrd9T429DoZVxCZtrRtBWRluCNR5bwSpo0Xsn7QoAwIHh/3BSiXeLVwzAdNZSEMF6i5H7aJCdJ3NpGEzqamEyZs+wzZTVawPcQeWZif9gmjbGMOYt5fsfSZ3srhWam5Ugd4Kefyi46ffhscLv8ANUbyAAnFlfszvxJqKO1MZ1J9T+xKNXiXJQXP9I099oSp8Opryuep1P1kqhRsBJ2i1MzuJFdxZAEuLXuSfQjaR8MQo2VhZhuPzHWaR6toDd81dj0CrfwH/ce7RJxp3ZMd2P8AUf0ijVa+vUk+5imsNI83MVorxAz0TyhwYjmY9a7jZj7yO8V5hrZP/Mv94+8lo46quq1GHkbSnmnbzAtmp4T2zxFH7ZceMN8Q/iZVq0GpZbFhYm887nbwNIosjLoqgy1QcXB5ixv5QSGkq1IKCpmyo9orDvTlbtMPsj8JjzUiDRPhiU+dmifii1T3lEmTIdA9vf8AWZpXkq1ZvjQflDRrPSN75hDXC+OajkZl8PiuRjgpBuJHJisvjzNHrVDFJiVs9sw2Ohma45h3w5766HZraGCeFcVFIZn2XaCuP9r6uKYBtEX5V/Mm0liwyuvofNlglYzH4wG+0z9OX6iioN7GUCCp1E7IwpHBOTbOk2j85P6Rix6iMJZJTEt065ErpJP1tBQRvEsMLZ10+8B+I95QWEcSSQtgdj7aSomEqHZHPkrfpD0K0yIyWkJyth3T5kZfNSI9d/KZhRv+yumHH9TM34L/ALBCxqQJ2af/ANOn9w9Q5/WEviTz5/0z08b9UTNUkLVJE9SRO8CQeQ+o8F0alqjnoT9P+pcarBNOpcOepb6mMlonJ7LCVbARSsXimoUxcU5FPSPOOxRRCYwhOzhnRMY7FFFAE6J0GNnZqCOvOgxl528BrHhpIpkAj1MxrLKNLFOsRKatHBpqKKReqHOLGDa2GKy4jx4e+8PRmlIGpUIln+ZDfMBJMThgRcSgDN2LuPYQOHRvl0MY1ErvKwqSalXOxO8FGtMcGl3C4U1NtADqem0o16R+zrfpD3DqBVAo0G5Ox13tJ5ZcUPjhydBXhihAAg1HPQk+JhfBY8ggEEEH26wDmyju30HKEOGUyRcmxO04nvbO+NdI2mECuoBAK3vYjSVeLdh8NiVYooo1N1ZARr4qNCJ3hJawE3nBOEEgNU0HLr6xod6BlpK2eLYXBVMKppVVyuGY+YNsrDwO8e1aep/xN7PrVw3xKKg10ZFSxtmDuqkHw1v6TzXFdnWRe/XphuaqrMAemYkfhGmqeycZ2tA58RIHxPjKHGA1EXN3Um2ZLZb66G+qnQ7jWxtAtTix+4vmxLfTQR447Vk5Za0H6+MABN9ZUpPZAPL9T+EEU8a7GxNgd1ACj6by6H0ELhQqyWWHq6xSo2KUaMdfWKbgbmArTsUU6zkYp2KKYAgJ2KKYKFFFFMEUUUUxkdiiimMdvOgxRQDEgjhFFAAkQx5M7FGKLolVtIOqCxiiigl0JSI8IIooRCfDkjYzTcNJdddxORSWVJo6sLdktPRrnWGMDiwSBaKKcbWzrXZ6L2SwCvZ21sdB+s0nF+IlBlUakb9IoplpOiclyybBGExTHQm+m8BcU4TTruXqg5mOuUlVJGhNhrc6c4ooJFaVmN/iBQw9HDLTyOC1RSCp5gMCXLEltCQByvPPKmGAJHQkTsU6cL9Di8iKUyNKVjJGJ6xRSnZE9E7M8Qqfy9MUsqgCxFt2GjNcHW+9zrcmKKKcEu2ejHpH/9k="/>
          <p:cNvSpPr>
            <a:spLocks noChangeAspect="1" noChangeArrowheads="1"/>
          </p:cNvSpPr>
          <p:nvPr/>
        </p:nvSpPr>
        <p:spPr bwMode="auto">
          <a:xfrm>
            <a:off x="1697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57700" name="Picture 4" descr="http://latimesblogs.latimes.com/photos/uncategorized/2008/09/30/psycho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1838" y="4322215"/>
            <a:ext cx="3347388" cy="22098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Image result for mutual inte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6146" name="Picture 2" descr="https://i.ytimg.com/vi/7Z4-ZZ8tyaY/maxres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6049" y="4604266"/>
            <a:ext cx="3428134" cy="1927749"/>
          </a:xfrm>
          <a:prstGeom prst="rect">
            <a:avLst/>
          </a:prstGeom>
          <a:noFill/>
          <a:extLst>
            <a:ext uri="{909E8E84-426E-40DD-AFC4-6F175D3DCCD1}">
              <a14:hiddenFill xmlns:a14="http://schemas.microsoft.com/office/drawing/2010/main">
                <a:solidFill>
                  <a:srgbClr val="FFFFFF"/>
                </a:solidFill>
              </a14:hiddenFill>
            </a:ext>
          </a:extLst>
        </p:spPr>
      </p:pic>
      <p:sp>
        <p:nvSpPr>
          <p:cNvPr id="9" name="5-Point Star 8"/>
          <p:cNvSpPr/>
          <p:nvPr/>
        </p:nvSpPr>
        <p:spPr>
          <a:xfrm>
            <a:off x="3454400" y="1625600"/>
            <a:ext cx="5811520" cy="3789680"/>
          </a:xfrm>
          <a:prstGeom prst="star5">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369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0" y="-1"/>
            <a:ext cx="12087939" cy="6126163"/>
          </a:xfrm>
          <a:prstGeom prst="rect">
            <a:avLst/>
          </a:prstGeom>
        </p:spPr>
      </p:pic>
    </p:spTree>
    <p:extLst>
      <p:ext uri="{BB962C8B-B14F-4D97-AF65-F5344CB8AC3E}">
        <p14:creationId xmlns:p14="http://schemas.microsoft.com/office/powerpoint/2010/main" val="3688076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8" name="Picture 7"/>
          <p:cNvPicPr>
            <a:picLocks noChangeAspect="1"/>
          </p:cNvPicPr>
          <p:nvPr/>
        </p:nvPicPr>
        <p:blipFill>
          <a:blip r:embed="rId2"/>
          <a:stretch>
            <a:fillRect/>
          </a:stretch>
        </p:blipFill>
        <p:spPr>
          <a:xfrm>
            <a:off x="1" y="-1"/>
            <a:ext cx="6814162" cy="3453415"/>
          </a:xfrm>
          <a:prstGeom prst="rect">
            <a:avLst/>
          </a:prstGeom>
        </p:spPr>
      </p:pic>
    </p:spTree>
    <p:extLst>
      <p:ext uri="{BB962C8B-B14F-4D97-AF65-F5344CB8AC3E}">
        <p14:creationId xmlns:p14="http://schemas.microsoft.com/office/powerpoint/2010/main" val="3475992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1" y="-1"/>
            <a:ext cx="6814162" cy="3453415"/>
          </a:xfrm>
          <a:prstGeom prst="rect">
            <a:avLst/>
          </a:prstGeom>
        </p:spPr>
      </p:pic>
      <p:pic>
        <p:nvPicPr>
          <p:cNvPr id="2" name="Content Placeholder 1"/>
          <p:cNvPicPr>
            <a:picLocks noGrp="1" noChangeAspect="1"/>
          </p:cNvPicPr>
          <p:nvPr>
            <p:ph idx="1"/>
          </p:nvPr>
        </p:nvPicPr>
        <p:blipFill>
          <a:blip r:embed="rId3"/>
          <a:stretch>
            <a:fillRect/>
          </a:stretch>
        </p:blipFill>
        <p:spPr>
          <a:xfrm>
            <a:off x="285102" y="1046826"/>
            <a:ext cx="8913180" cy="2887406"/>
          </a:xfrm>
          <a:prstGeom prst="rect">
            <a:avLst/>
          </a:prstGeom>
        </p:spPr>
      </p:pic>
    </p:spTree>
    <p:extLst>
      <p:ext uri="{BB962C8B-B14F-4D97-AF65-F5344CB8AC3E}">
        <p14:creationId xmlns:p14="http://schemas.microsoft.com/office/powerpoint/2010/main" val="3009881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1" y="-1"/>
            <a:ext cx="6814162" cy="3453415"/>
          </a:xfrm>
          <a:prstGeom prst="rect">
            <a:avLst/>
          </a:prstGeom>
        </p:spPr>
      </p:pic>
      <p:pic>
        <p:nvPicPr>
          <p:cNvPr id="2" name="Content Placeholder 1"/>
          <p:cNvPicPr>
            <a:picLocks noGrp="1" noChangeAspect="1"/>
          </p:cNvPicPr>
          <p:nvPr>
            <p:ph idx="1"/>
          </p:nvPr>
        </p:nvPicPr>
        <p:blipFill>
          <a:blip r:embed="rId3"/>
          <a:stretch>
            <a:fillRect/>
          </a:stretch>
        </p:blipFill>
        <p:spPr>
          <a:xfrm>
            <a:off x="285102" y="1046826"/>
            <a:ext cx="8913180" cy="2887406"/>
          </a:xfrm>
          <a:prstGeom prst="rect">
            <a:avLst/>
          </a:prstGeom>
        </p:spPr>
      </p:pic>
      <p:pic>
        <p:nvPicPr>
          <p:cNvPr id="4" name="Picture 3"/>
          <p:cNvPicPr>
            <a:picLocks noChangeAspect="1"/>
          </p:cNvPicPr>
          <p:nvPr/>
        </p:nvPicPr>
        <p:blipFill>
          <a:blip r:embed="rId4"/>
          <a:stretch>
            <a:fillRect/>
          </a:stretch>
        </p:blipFill>
        <p:spPr>
          <a:xfrm>
            <a:off x="1340318" y="2048760"/>
            <a:ext cx="8886758" cy="2299080"/>
          </a:xfrm>
          <a:prstGeom prst="rect">
            <a:avLst/>
          </a:prstGeom>
        </p:spPr>
      </p:pic>
    </p:spTree>
    <p:extLst>
      <p:ext uri="{BB962C8B-B14F-4D97-AF65-F5344CB8AC3E}">
        <p14:creationId xmlns:p14="http://schemas.microsoft.com/office/powerpoint/2010/main" val="26979399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1" y="-1"/>
            <a:ext cx="6814162" cy="3453415"/>
          </a:xfrm>
          <a:prstGeom prst="rect">
            <a:avLst/>
          </a:prstGeom>
        </p:spPr>
      </p:pic>
      <p:pic>
        <p:nvPicPr>
          <p:cNvPr id="2" name="Content Placeholder 1"/>
          <p:cNvPicPr>
            <a:picLocks noGrp="1" noChangeAspect="1"/>
          </p:cNvPicPr>
          <p:nvPr>
            <p:ph idx="1"/>
          </p:nvPr>
        </p:nvPicPr>
        <p:blipFill>
          <a:blip r:embed="rId3"/>
          <a:stretch>
            <a:fillRect/>
          </a:stretch>
        </p:blipFill>
        <p:spPr>
          <a:xfrm>
            <a:off x="285102" y="1046826"/>
            <a:ext cx="8913180" cy="2887406"/>
          </a:xfrm>
          <a:prstGeom prst="rect">
            <a:avLst/>
          </a:prstGeom>
        </p:spPr>
      </p:pic>
      <p:pic>
        <p:nvPicPr>
          <p:cNvPr id="4" name="Picture 3"/>
          <p:cNvPicPr>
            <a:picLocks noChangeAspect="1"/>
          </p:cNvPicPr>
          <p:nvPr/>
        </p:nvPicPr>
        <p:blipFill>
          <a:blip r:embed="rId4"/>
          <a:stretch>
            <a:fillRect/>
          </a:stretch>
        </p:blipFill>
        <p:spPr>
          <a:xfrm>
            <a:off x="1340318" y="2048760"/>
            <a:ext cx="8886758" cy="2299080"/>
          </a:xfrm>
          <a:prstGeom prst="rect">
            <a:avLst/>
          </a:prstGeom>
        </p:spPr>
      </p:pic>
      <p:pic>
        <p:nvPicPr>
          <p:cNvPr id="5" name="Picture 4"/>
          <p:cNvPicPr>
            <a:picLocks noChangeAspect="1"/>
          </p:cNvPicPr>
          <p:nvPr/>
        </p:nvPicPr>
        <p:blipFill>
          <a:blip r:embed="rId5"/>
          <a:stretch>
            <a:fillRect/>
          </a:stretch>
        </p:blipFill>
        <p:spPr>
          <a:xfrm>
            <a:off x="3063634" y="3113292"/>
            <a:ext cx="8071259" cy="3148600"/>
          </a:xfrm>
          <a:prstGeom prst="rect">
            <a:avLst/>
          </a:prstGeom>
        </p:spPr>
      </p:pic>
    </p:spTree>
    <p:extLst>
      <p:ext uri="{BB962C8B-B14F-4D97-AF65-F5344CB8AC3E}">
        <p14:creationId xmlns:p14="http://schemas.microsoft.com/office/powerpoint/2010/main" val="628594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4640" y="76410"/>
            <a:ext cx="11613073" cy="6679990"/>
          </a:xfrm>
          <a:prstGeom prst="rect">
            <a:avLst/>
          </a:prstGeom>
        </p:spPr>
      </p:pic>
      <p:cxnSp>
        <p:nvCxnSpPr>
          <p:cNvPr id="3" name="Straight Connector 2"/>
          <p:cNvCxnSpPr/>
          <p:nvPr/>
        </p:nvCxnSpPr>
        <p:spPr>
          <a:xfrm>
            <a:off x="4559808" y="5608320"/>
            <a:ext cx="2056385" cy="101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805095" y="5588000"/>
            <a:ext cx="1055250" cy="101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51789" y="5831840"/>
            <a:ext cx="2262022" cy="101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72768" y="5842000"/>
            <a:ext cx="2488224" cy="101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96480" y="5832302"/>
            <a:ext cx="1869440" cy="923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551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8010"/>
            <a:ext cx="5885895" cy="3385643"/>
          </a:xfrm>
          <a:prstGeom prst="rect">
            <a:avLst/>
          </a:prstGeom>
        </p:spPr>
      </p:pic>
    </p:spTree>
    <p:extLst>
      <p:ext uri="{BB962C8B-B14F-4D97-AF65-F5344CB8AC3E}">
        <p14:creationId xmlns:p14="http://schemas.microsoft.com/office/powerpoint/2010/main" val="888556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8010"/>
            <a:ext cx="5885895" cy="3385643"/>
          </a:xfrm>
          <a:prstGeom prst="rect">
            <a:avLst/>
          </a:prstGeom>
        </p:spPr>
      </p:pic>
      <p:pic>
        <p:nvPicPr>
          <p:cNvPr id="6" name="Picture 5"/>
          <p:cNvPicPr>
            <a:picLocks noChangeAspect="1"/>
          </p:cNvPicPr>
          <p:nvPr/>
        </p:nvPicPr>
        <p:blipFill>
          <a:blip r:embed="rId3"/>
          <a:stretch>
            <a:fillRect/>
          </a:stretch>
        </p:blipFill>
        <p:spPr>
          <a:xfrm>
            <a:off x="756302" y="923278"/>
            <a:ext cx="6592072" cy="3031417"/>
          </a:xfrm>
          <a:prstGeom prst="rect">
            <a:avLst/>
          </a:prstGeom>
        </p:spPr>
      </p:pic>
    </p:spTree>
    <p:extLst>
      <p:ext uri="{BB962C8B-B14F-4D97-AF65-F5344CB8AC3E}">
        <p14:creationId xmlns:p14="http://schemas.microsoft.com/office/powerpoint/2010/main" val="603269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87" y="184638"/>
            <a:ext cx="10042331" cy="6559061"/>
          </a:xfrm>
          <a:prstGeom prst="rect">
            <a:avLst/>
          </a:prstGeom>
        </p:spPr>
      </p:pic>
      <p:sp>
        <p:nvSpPr>
          <p:cNvPr id="3" name="Oval 2"/>
          <p:cNvSpPr/>
          <p:nvPr/>
        </p:nvSpPr>
        <p:spPr>
          <a:xfrm>
            <a:off x="5434642" y="1362975"/>
            <a:ext cx="3709358" cy="1751161"/>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4510" y="4914163"/>
            <a:ext cx="3709358" cy="1751161"/>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22098" y="5063706"/>
            <a:ext cx="940279" cy="400110"/>
          </a:xfrm>
          <a:prstGeom prst="rect">
            <a:avLst/>
          </a:prstGeom>
          <a:noFill/>
        </p:spPr>
        <p:txBody>
          <a:bodyPr wrap="square" rtlCol="0">
            <a:spAutoFit/>
          </a:bodyPr>
          <a:lstStyle/>
          <a:p>
            <a:r>
              <a:rPr lang="en-US" sz="2000" b="1" dirty="0" smtClean="0">
                <a:solidFill>
                  <a:schemeClr val="tx1">
                    <a:lumMod val="65000"/>
                    <a:lumOff val="35000"/>
                  </a:schemeClr>
                </a:solidFill>
                <a:latin typeface="Arial" panose="020B0604020202020204" pitchFamily="34" charset="0"/>
                <a:cs typeface="Arial" panose="020B0604020202020204" pitchFamily="34" charset="0"/>
              </a:rPr>
              <a:t>Ong</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71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8010"/>
            <a:ext cx="5885895" cy="3385643"/>
          </a:xfrm>
          <a:prstGeom prst="rect">
            <a:avLst/>
          </a:prstGeom>
        </p:spPr>
      </p:pic>
      <p:pic>
        <p:nvPicPr>
          <p:cNvPr id="6" name="Picture 5"/>
          <p:cNvPicPr>
            <a:picLocks noChangeAspect="1"/>
          </p:cNvPicPr>
          <p:nvPr/>
        </p:nvPicPr>
        <p:blipFill>
          <a:blip r:embed="rId3"/>
          <a:stretch>
            <a:fillRect/>
          </a:stretch>
        </p:blipFill>
        <p:spPr>
          <a:xfrm>
            <a:off x="756302" y="923278"/>
            <a:ext cx="6592072" cy="3031417"/>
          </a:xfrm>
          <a:prstGeom prst="rect">
            <a:avLst/>
          </a:prstGeom>
        </p:spPr>
      </p:pic>
      <p:pic>
        <p:nvPicPr>
          <p:cNvPr id="7" name="Picture 6"/>
          <p:cNvPicPr>
            <a:picLocks noChangeAspect="1"/>
          </p:cNvPicPr>
          <p:nvPr/>
        </p:nvPicPr>
        <p:blipFill>
          <a:blip r:embed="rId4"/>
          <a:stretch>
            <a:fillRect/>
          </a:stretch>
        </p:blipFill>
        <p:spPr>
          <a:xfrm>
            <a:off x="1803655" y="1757779"/>
            <a:ext cx="8856238" cy="3887310"/>
          </a:xfrm>
          <a:prstGeom prst="rect">
            <a:avLst/>
          </a:prstGeom>
        </p:spPr>
      </p:pic>
    </p:spTree>
    <p:extLst>
      <p:ext uri="{BB962C8B-B14F-4D97-AF65-F5344CB8AC3E}">
        <p14:creationId xmlns:p14="http://schemas.microsoft.com/office/powerpoint/2010/main" val="3194602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8010"/>
            <a:ext cx="5885895" cy="3385643"/>
          </a:xfrm>
          <a:prstGeom prst="rect">
            <a:avLst/>
          </a:prstGeom>
        </p:spPr>
      </p:pic>
      <p:pic>
        <p:nvPicPr>
          <p:cNvPr id="6" name="Picture 5"/>
          <p:cNvPicPr>
            <a:picLocks noChangeAspect="1"/>
          </p:cNvPicPr>
          <p:nvPr/>
        </p:nvPicPr>
        <p:blipFill>
          <a:blip r:embed="rId3"/>
          <a:stretch>
            <a:fillRect/>
          </a:stretch>
        </p:blipFill>
        <p:spPr>
          <a:xfrm>
            <a:off x="756302" y="923278"/>
            <a:ext cx="6592072" cy="3031417"/>
          </a:xfrm>
          <a:prstGeom prst="rect">
            <a:avLst/>
          </a:prstGeom>
        </p:spPr>
      </p:pic>
      <p:pic>
        <p:nvPicPr>
          <p:cNvPr id="7" name="Picture 6"/>
          <p:cNvPicPr>
            <a:picLocks noChangeAspect="1"/>
          </p:cNvPicPr>
          <p:nvPr/>
        </p:nvPicPr>
        <p:blipFill>
          <a:blip r:embed="rId4"/>
          <a:stretch>
            <a:fillRect/>
          </a:stretch>
        </p:blipFill>
        <p:spPr>
          <a:xfrm>
            <a:off x="1803655" y="1757779"/>
            <a:ext cx="8856238" cy="3887310"/>
          </a:xfrm>
          <a:prstGeom prst="rect">
            <a:avLst/>
          </a:prstGeom>
        </p:spPr>
      </p:pic>
      <p:pic>
        <p:nvPicPr>
          <p:cNvPr id="8" name="Picture 7"/>
          <p:cNvPicPr>
            <a:picLocks noChangeAspect="1"/>
          </p:cNvPicPr>
          <p:nvPr/>
        </p:nvPicPr>
        <p:blipFill>
          <a:blip r:embed="rId5"/>
          <a:stretch>
            <a:fillRect/>
          </a:stretch>
        </p:blipFill>
        <p:spPr>
          <a:xfrm>
            <a:off x="3020736" y="3123952"/>
            <a:ext cx="8655276" cy="3351881"/>
          </a:xfrm>
          <a:prstGeom prst="rect">
            <a:avLst/>
          </a:prstGeom>
        </p:spPr>
      </p:pic>
    </p:spTree>
    <p:extLst>
      <p:ext uri="{BB962C8B-B14F-4D97-AF65-F5344CB8AC3E}">
        <p14:creationId xmlns:p14="http://schemas.microsoft.com/office/powerpoint/2010/main" val="2220009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Discounting: What is it?</a:t>
            </a:r>
            <a:endParaRPr lang="en-US" dirty="0"/>
          </a:p>
        </p:txBody>
      </p:sp>
      <p:sp>
        <p:nvSpPr>
          <p:cNvPr id="3" name="Content Placeholder 2"/>
          <p:cNvSpPr>
            <a:spLocks noGrp="1"/>
          </p:cNvSpPr>
          <p:nvPr>
            <p:ph idx="1"/>
          </p:nvPr>
        </p:nvSpPr>
        <p:spPr/>
        <p:txBody>
          <a:bodyPr/>
          <a:lstStyle/>
          <a:p>
            <a:r>
              <a:rPr lang="en-US" dirty="0" smtClean="0">
                <a:solidFill>
                  <a:schemeClr val="bg1"/>
                </a:solidFill>
              </a:rPr>
              <a:t>As the interval between response and reinforcer increases, the value of the reinforcer declines. </a:t>
            </a:r>
            <a:endParaRPr lang="en-US" dirty="0">
              <a:solidFill>
                <a:schemeClr val="bg1"/>
              </a:solidFill>
            </a:endParaRPr>
          </a:p>
        </p:txBody>
      </p:sp>
      <p:pic>
        <p:nvPicPr>
          <p:cNvPr id="18" name="Picture 17"/>
          <p:cNvPicPr>
            <a:picLocks noChangeAspect="1"/>
          </p:cNvPicPr>
          <p:nvPr/>
        </p:nvPicPr>
        <p:blipFill>
          <a:blip r:embed="rId3"/>
          <a:stretch>
            <a:fillRect/>
          </a:stretch>
        </p:blipFill>
        <p:spPr>
          <a:xfrm>
            <a:off x="5486400" y="3276600"/>
            <a:ext cx="3848100" cy="2889678"/>
          </a:xfrm>
          <a:prstGeom prst="rect">
            <a:avLst/>
          </a:prstGeom>
        </p:spPr>
      </p:pic>
      <p:sp>
        <p:nvSpPr>
          <p:cNvPr id="19" name="TextBox 18"/>
          <p:cNvSpPr txBox="1"/>
          <p:nvPr/>
        </p:nvSpPr>
        <p:spPr>
          <a:xfrm>
            <a:off x="2209800" y="4431268"/>
            <a:ext cx="685380" cy="369332"/>
          </a:xfrm>
          <a:prstGeom prst="rect">
            <a:avLst/>
          </a:prstGeom>
          <a:noFill/>
        </p:spPr>
        <p:txBody>
          <a:bodyPr wrap="none" rtlCol="0">
            <a:spAutoFit/>
          </a:bodyPr>
          <a:lstStyle/>
          <a:p>
            <a:r>
              <a:rPr lang="en-US" dirty="0">
                <a:solidFill>
                  <a:schemeClr val="bg1"/>
                </a:solidFill>
              </a:rPr>
              <a:t>Value</a:t>
            </a:r>
          </a:p>
        </p:txBody>
      </p:sp>
      <p:cxnSp>
        <p:nvCxnSpPr>
          <p:cNvPr id="21" name="Straight Connector 20"/>
          <p:cNvCxnSpPr/>
          <p:nvPr/>
        </p:nvCxnSpPr>
        <p:spPr>
          <a:xfrm>
            <a:off x="3124200" y="3429000"/>
            <a:ext cx="0" cy="251460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4" descr="Amy O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295" y="345135"/>
            <a:ext cx="1154480" cy="1154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sychology.usu.edu/images/uploads/directory/Greg-99201314388_standard.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34500" y="328041"/>
            <a:ext cx="117157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Delay Discounting: What is it?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As the interval between response and reinforcer increases, the value of the reinforcer declines. </a:t>
            </a:r>
            <a:endParaRPr lang="en-US" dirty="0">
              <a:solidFill>
                <a:schemeClr val="bg1"/>
              </a:solidFill>
            </a:endParaRPr>
          </a:p>
        </p:txBody>
      </p:sp>
      <p:pic>
        <p:nvPicPr>
          <p:cNvPr id="18" name="Picture 17"/>
          <p:cNvPicPr>
            <a:picLocks noChangeAspect="1"/>
          </p:cNvPicPr>
          <p:nvPr/>
        </p:nvPicPr>
        <p:blipFill>
          <a:blip r:embed="rId3"/>
          <a:stretch>
            <a:fillRect/>
          </a:stretch>
        </p:blipFill>
        <p:spPr>
          <a:xfrm>
            <a:off x="3200400" y="3124200"/>
            <a:ext cx="803900" cy="603678"/>
          </a:xfrm>
          <a:prstGeom prst="rect">
            <a:avLst/>
          </a:prstGeom>
        </p:spPr>
      </p:pic>
      <p:sp>
        <p:nvSpPr>
          <p:cNvPr id="19" name="TextBox 18"/>
          <p:cNvSpPr txBox="1"/>
          <p:nvPr/>
        </p:nvSpPr>
        <p:spPr>
          <a:xfrm>
            <a:off x="2209800" y="4431268"/>
            <a:ext cx="685380" cy="369332"/>
          </a:xfrm>
          <a:prstGeom prst="rect">
            <a:avLst/>
          </a:prstGeom>
          <a:noFill/>
        </p:spPr>
        <p:txBody>
          <a:bodyPr wrap="none" rtlCol="0">
            <a:spAutoFit/>
          </a:bodyPr>
          <a:lstStyle/>
          <a:p>
            <a:r>
              <a:rPr lang="en-US" dirty="0">
                <a:solidFill>
                  <a:schemeClr val="bg1"/>
                </a:solidFill>
              </a:rPr>
              <a:t>Value</a:t>
            </a:r>
          </a:p>
        </p:txBody>
      </p:sp>
      <p:cxnSp>
        <p:nvCxnSpPr>
          <p:cNvPr id="21" name="Straight Connector 20"/>
          <p:cNvCxnSpPr/>
          <p:nvPr/>
        </p:nvCxnSpPr>
        <p:spPr>
          <a:xfrm>
            <a:off x="3124200" y="3429000"/>
            <a:ext cx="0" cy="2514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124200" y="5943600"/>
            <a:ext cx="47244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29201" y="6019800"/>
            <a:ext cx="709233" cy="369332"/>
          </a:xfrm>
          <a:prstGeom prst="rect">
            <a:avLst/>
          </a:prstGeom>
          <a:noFill/>
        </p:spPr>
        <p:txBody>
          <a:bodyPr wrap="none" rtlCol="0">
            <a:spAutoFit/>
          </a:bodyPr>
          <a:lstStyle/>
          <a:p>
            <a:r>
              <a:rPr lang="en-US" dirty="0">
                <a:solidFill>
                  <a:schemeClr val="bg1"/>
                </a:solidFill>
              </a:rPr>
              <a:t>Delay</a:t>
            </a:r>
          </a:p>
        </p:txBody>
      </p:sp>
      <p:pic>
        <p:nvPicPr>
          <p:cNvPr id="11" name="Picture 10"/>
          <p:cNvPicPr>
            <a:picLocks noChangeAspect="1"/>
          </p:cNvPicPr>
          <p:nvPr/>
        </p:nvPicPr>
        <p:blipFill>
          <a:blip r:embed="rId4"/>
          <a:stretch>
            <a:fillRect/>
          </a:stretch>
        </p:blipFill>
        <p:spPr>
          <a:xfrm>
            <a:off x="6680200" y="3048000"/>
            <a:ext cx="3302000" cy="2286000"/>
          </a:xfrm>
          <a:prstGeom prst="rect">
            <a:avLst/>
          </a:prstGeom>
        </p:spPr>
      </p:pic>
    </p:spTree>
    <p:extLst>
      <p:ext uri="{BB962C8B-B14F-4D97-AF65-F5344CB8AC3E}">
        <p14:creationId xmlns:p14="http://schemas.microsoft.com/office/powerpoint/2010/main" val="9660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Discounting: What is it?</a:t>
            </a:r>
            <a:endParaRPr lang="en-US" dirty="0"/>
          </a:p>
        </p:txBody>
      </p:sp>
      <p:sp>
        <p:nvSpPr>
          <p:cNvPr id="3" name="Content Placeholder 2"/>
          <p:cNvSpPr>
            <a:spLocks noGrp="1"/>
          </p:cNvSpPr>
          <p:nvPr>
            <p:ph idx="1"/>
          </p:nvPr>
        </p:nvSpPr>
        <p:spPr/>
        <p:txBody>
          <a:bodyPr/>
          <a:lstStyle/>
          <a:p>
            <a:r>
              <a:rPr lang="en-US" dirty="0" smtClean="0">
                <a:solidFill>
                  <a:schemeClr val="bg1"/>
                </a:solidFill>
              </a:rPr>
              <a:t>As the interval between response and reinforcer increases, the value of the reinforcer declines. </a:t>
            </a:r>
            <a:endParaRPr lang="en-US" dirty="0">
              <a:solidFill>
                <a:schemeClr val="bg1"/>
              </a:solidFill>
            </a:endParaRPr>
          </a:p>
        </p:txBody>
      </p:sp>
      <p:pic>
        <p:nvPicPr>
          <p:cNvPr id="18" name="Picture 17"/>
          <p:cNvPicPr>
            <a:picLocks noChangeAspect="1"/>
          </p:cNvPicPr>
          <p:nvPr/>
        </p:nvPicPr>
        <p:blipFill>
          <a:blip r:embed="rId3"/>
          <a:stretch>
            <a:fillRect/>
          </a:stretch>
        </p:blipFill>
        <p:spPr>
          <a:xfrm>
            <a:off x="3200400" y="3124200"/>
            <a:ext cx="803900" cy="603678"/>
          </a:xfrm>
          <a:prstGeom prst="rect">
            <a:avLst/>
          </a:prstGeom>
        </p:spPr>
      </p:pic>
      <p:sp>
        <p:nvSpPr>
          <p:cNvPr id="19" name="TextBox 18"/>
          <p:cNvSpPr txBox="1"/>
          <p:nvPr/>
        </p:nvSpPr>
        <p:spPr>
          <a:xfrm>
            <a:off x="2209800" y="4431268"/>
            <a:ext cx="685380" cy="369332"/>
          </a:xfrm>
          <a:prstGeom prst="rect">
            <a:avLst/>
          </a:prstGeom>
          <a:noFill/>
        </p:spPr>
        <p:txBody>
          <a:bodyPr wrap="none" rtlCol="0">
            <a:spAutoFit/>
          </a:bodyPr>
          <a:lstStyle/>
          <a:p>
            <a:r>
              <a:rPr lang="en-US" dirty="0">
                <a:solidFill>
                  <a:schemeClr val="bg1"/>
                </a:solidFill>
              </a:rPr>
              <a:t>Value</a:t>
            </a:r>
          </a:p>
        </p:txBody>
      </p:sp>
      <p:cxnSp>
        <p:nvCxnSpPr>
          <p:cNvPr id="21" name="Straight Connector 20"/>
          <p:cNvCxnSpPr/>
          <p:nvPr/>
        </p:nvCxnSpPr>
        <p:spPr>
          <a:xfrm>
            <a:off x="3124200" y="3429000"/>
            <a:ext cx="0" cy="2514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124200" y="5943600"/>
            <a:ext cx="47244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29201" y="6019800"/>
            <a:ext cx="709233" cy="369332"/>
          </a:xfrm>
          <a:prstGeom prst="rect">
            <a:avLst/>
          </a:prstGeom>
          <a:noFill/>
        </p:spPr>
        <p:txBody>
          <a:bodyPr wrap="none" rtlCol="0">
            <a:spAutoFit/>
          </a:bodyPr>
          <a:lstStyle/>
          <a:p>
            <a:r>
              <a:rPr lang="en-US" dirty="0">
                <a:solidFill>
                  <a:schemeClr val="bg1"/>
                </a:solidFill>
              </a:rPr>
              <a:t>Delay</a:t>
            </a:r>
          </a:p>
        </p:txBody>
      </p:sp>
      <p:pic>
        <p:nvPicPr>
          <p:cNvPr id="11" name="Picture 10"/>
          <p:cNvPicPr>
            <a:picLocks noChangeAspect="1"/>
          </p:cNvPicPr>
          <p:nvPr/>
        </p:nvPicPr>
        <p:blipFill>
          <a:blip r:embed="rId4"/>
          <a:stretch>
            <a:fillRect/>
          </a:stretch>
        </p:blipFill>
        <p:spPr>
          <a:xfrm>
            <a:off x="3505201" y="3886200"/>
            <a:ext cx="770467" cy="533400"/>
          </a:xfrm>
          <a:prstGeom prst="rect">
            <a:avLst/>
          </a:prstGeom>
        </p:spPr>
      </p:pic>
      <p:pic>
        <p:nvPicPr>
          <p:cNvPr id="12" name="Picture 11"/>
          <p:cNvPicPr>
            <a:picLocks noChangeAspect="1"/>
          </p:cNvPicPr>
          <p:nvPr/>
        </p:nvPicPr>
        <p:blipFill>
          <a:blip r:embed="rId5"/>
          <a:stretch>
            <a:fillRect/>
          </a:stretch>
        </p:blipFill>
        <p:spPr>
          <a:xfrm>
            <a:off x="5791200" y="2971800"/>
            <a:ext cx="4064000" cy="2705100"/>
          </a:xfrm>
          <a:prstGeom prst="rect">
            <a:avLst/>
          </a:prstGeom>
        </p:spPr>
      </p:pic>
    </p:spTree>
    <p:extLst>
      <p:ext uri="{BB962C8B-B14F-4D97-AF65-F5344CB8AC3E}">
        <p14:creationId xmlns:p14="http://schemas.microsoft.com/office/powerpoint/2010/main" val="18154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Delay Discounting: What is it?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As the interval between response and reinforcer increases, the value of the reinforcer declines. </a:t>
            </a:r>
            <a:endParaRPr lang="en-US" dirty="0">
              <a:solidFill>
                <a:schemeClr val="bg1"/>
              </a:solidFill>
            </a:endParaRPr>
          </a:p>
        </p:txBody>
      </p:sp>
      <p:pic>
        <p:nvPicPr>
          <p:cNvPr id="18" name="Picture 17"/>
          <p:cNvPicPr>
            <a:picLocks noChangeAspect="1"/>
          </p:cNvPicPr>
          <p:nvPr/>
        </p:nvPicPr>
        <p:blipFill>
          <a:blip r:embed="rId3"/>
          <a:stretch>
            <a:fillRect/>
          </a:stretch>
        </p:blipFill>
        <p:spPr>
          <a:xfrm>
            <a:off x="3200400" y="3124200"/>
            <a:ext cx="803900" cy="603678"/>
          </a:xfrm>
          <a:prstGeom prst="rect">
            <a:avLst/>
          </a:prstGeom>
        </p:spPr>
      </p:pic>
      <p:sp>
        <p:nvSpPr>
          <p:cNvPr id="19" name="TextBox 18"/>
          <p:cNvSpPr txBox="1"/>
          <p:nvPr/>
        </p:nvSpPr>
        <p:spPr>
          <a:xfrm>
            <a:off x="2209800" y="4431268"/>
            <a:ext cx="685380" cy="369332"/>
          </a:xfrm>
          <a:prstGeom prst="rect">
            <a:avLst/>
          </a:prstGeom>
          <a:noFill/>
        </p:spPr>
        <p:txBody>
          <a:bodyPr wrap="none" rtlCol="0">
            <a:spAutoFit/>
          </a:bodyPr>
          <a:lstStyle/>
          <a:p>
            <a:r>
              <a:rPr lang="en-US" dirty="0">
                <a:solidFill>
                  <a:schemeClr val="bg1"/>
                </a:solidFill>
              </a:rPr>
              <a:t>Value</a:t>
            </a:r>
          </a:p>
        </p:txBody>
      </p:sp>
      <p:cxnSp>
        <p:nvCxnSpPr>
          <p:cNvPr id="21" name="Straight Connector 20"/>
          <p:cNvCxnSpPr/>
          <p:nvPr/>
        </p:nvCxnSpPr>
        <p:spPr>
          <a:xfrm>
            <a:off x="3124200" y="3429000"/>
            <a:ext cx="0" cy="2514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124200" y="5943600"/>
            <a:ext cx="47244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29201" y="6019800"/>
            <a:ext cx="709233" cy="369332"/>
          </a:xfrm>
          <a:prstGeom prst="rect">
            <a:avLst/>
          </a:prstGeom>
          <a:noFill/>
        </p:spPr>
        <p:txBody>
          <a:bodyPr wrap="none" rtlCol="0">
            <a:spAutoFit/>
          </a:bodyPr>
          <a:lstStyle/>
          <a:p>
            <a:r>
              <a:rPr lang="en-US" dirty="0">
                <a:solidFill>
                  <a:schemeClr val="bg1"/>
                </a:solidFill>
              </a:rPr>
              <a:t>Delay</a:t>
            </a:r>
          </a:p>
        </p:txBody>
      </p:sp>
      <p:pic>
        <p:nvPicPr>
          <p:cNvPr id="11" name="Picture 10"/>
          <p:cNvPicPr>
            <a:picLocks noChangeAspect="1"/>
          </p:cNvPicPr>
          <p:nvPr/>
        </p:nvPicPr>
        <p:blipFill>
          <a:blip r:embed="rId4"/>
          <a:stretch>
            <a:fillRect/>
          </a:stretch>
        </p:blipFill>
        <p:spPr>
          <a:xfrm>
            <a:off x="3505201" y="3886200"/>
            <a:ext cx="770467" cy="533400"/>
          </a:xfrm>
          <a:prstGeom prst="rect">
            <a:avLst/>
          </a:prstGeom>
        </p:spPr>
      </p:pic>
      <p:pic>
        <p:nvPicPr>
          <p:cNvPr id="12" name="Picture 11"/>
          <p:cNvPicPr>
            <a:picLocks noChangeAspect="1"/>
          </p:cNvPicPr>
          <p:nvPr/>
        </p:nvPicPr>
        <p:blipFill>
          <a:blip r:embed="rId5"/>
          <a:stretch>
            <a:fillRect/>
          </a:stretch>
        </p:blipFill>
        <p:spPr>
          <a:xfrm>
            <a:off x="4724401" y="4800600"/>
            <a:ext cx="744113" cy="495300"/>
          </a:xfrm>
          <a:prstGeom prst="rect">
            <a:avLst/>
          </a:prstGeom>
        </p:spPr>
      </p:pic>
      <p:pic>
        <p:nvPicPr>
          <p:cNvPr id="13" name="Picture 12"/>
          <p:cNvPicPr>
            <a:picLocks noChangeAspect="1"/>
          </p:cNvPicPr>
          <p:nvPr/>
        </p:nvPicPr>
        <p:blipFill>
          <a:blip r:embed="rId6"/>
          <a:stretch>
            <a:fillRect/>
          </a:stretch>
        </p:blipFill>
        <p:spPr>
          <a:xfrm>
            <a:off x="6096000" y="3200400"/>
            <a:ext cx="4036786" cy="2260600"/>
          </a:xfrm>
          <a:prstGeom prst="rect">
            <a:avLst/>
          </a:prstGeom>
        </p:spPr>
      </p:pic>
    </p:spTree>
    <p:extLst>
      <p:ext uri="{BB962C8B-B14F-4D97-AF65-F5344CB8AC3E}">
        <p14:creationId xmlns:p14="http://schemas.microsoft.com/office/powerpoint/2010/main" val="2333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Discounting: What is it?</a:t>
            </a:r>
            <a:endParaRPr lang="en-US" dirty="0"/>
          </a:p>
        </p:txBody>
      </p:sp>
      <p:sp>
        <p:nvSpPr>
          <p:cNvPr id="3" name="Content Placeholder 2"/>
          <p:cNvSpPr>
            <a:spLocks noGrp="1"/>
          </p:cNvSpPr>
          <p:nvPr>
            <p:ph idx="1"/>
          </p:nvPr>
        </p:nvSpPr>
        <p:spPr/>
        <p:txBody>
          <a:bodyPr/>
          <a:lstStyle/>
          <a:p>
            <a:r>
              <a:rPr lang="en-US" dirty="0" smtClean="0">
                <a:solidFill>
                  <a:schemeClr val="bg1"/>
                </a:solidFill>
              </a:rPr>
              <a:t>As the interval between response and reinforcer increases, the value of the reinforcer declines. </a:t>
            </a:r>
            <a:endParaRPr lang="en-US" dirty="0">
              <a:solidFill>
                <a:schemeClr val="bg1"/>
              </a:solidFill>
            </a:endParaRPr>
          </a:p>
        </p:txBody>
      </p:sp>
      <p:pic>
        <p:nvPicPr>
          <p:cNvPr id="18" name="Picture 17"/>
          <p:cNvPicPr>
            <a:picLocks noChangeAspect="1"/>
          </p:cNvPicPr>
          <p:nvPr/>
        </p:nvPicPr>
        <p:blipFill>
          <a:blip r:embed="rId3"/>
          <a:stretch>
            <a:fillRect/>
          </a:stretch>
        </p:blipFill>
        <p:spPr>
          <a:xfrm>
            <a:off x="3200400" y="3124200"/>
            <a:ext cx="803900" cy="603678"/>
          </a:xfrm>
          <a:prstGeom prst="rect">
            <a:avLst/>
          </a:prstGeom>
        </p:spPr>
      </p:pic>
      <p:sp>
        <p:nvSpPr>
          <p:cNvPr id="19" name="TextBox 18"/>
          <p:cNvSpPr txBox="1"/>
          <p:nvPr/>
        </p:nvSpPr>
        <p:spPr>
          <a:xfrm>
            <a:off x="2209800" y="4431268"/>
            <a:ext cx="685380" cy="369332"/>
          </a:xfrm>
          <a:prstGeom prst="rect">
            <a:avLst/>
          </a:prstGeom>
          <a:noFill/>
        </p:spPr>
        <p:txBody>
          <a:bodyPr wrap="none" rtlCol="0">
            <a:spAutoFit/>
          </a:bodyPr>
          <a:lstStyle/>
          <a:p>
            <a:r>
              <a:rPr lang="en-US" dirty="0">
                <a:solidFill>
                  <a:schemeClr val="bg1"/>
                </a:solidFill>
              </a:rPr>
              <a:t>Value</a:t>
            </a:r>
          </a:p>
        </p:txBody>
      </p:sp>
      <p:cxnSp>
        <p:nvCxnSpPr>
          <p:cNvPr id="21" name="Straight Connector 20"/>
          <p:cNvCxnSpPr/>
          <p:nvPr/>
        </p:nvCxnSpPr>
        <p:spPr>
          <a:xfrm>
            <a:off x="3124200" y="3429000"/>
            <a:ext cx="0" cy="2514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124200" y="5943600"/>
            <a:ext cx="47244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29201" y="6019800"/>
            <a:ext cx="709233" cy="369332"/>
          </a:xfrm>
          <a:prstGeom prst="rect">
            <a:avLst/>
          </a:prstGeom>
          <a:noFill/>
        </p:spPr>
        <p:txBody>
          <a:bodyPr wrap="none" rtlCol="0">
            <a:spAutoFit/>
          </a:bodyPr>
          <a:lstStyle/>
          <a:p>
            <a:r>
              <a:rPr lang="en-US" dirty="0">
                <a:solidFill>
                  <a:schemeClr val="bg1"/>
                </a:solidFill>
              </a:rPr>
              <a:t>Delay</a:t>
            </a:r>
          </a:p>
        </p:txBody>
      </p:sp>
      <p:pic>
        <p:nvPicPr>
          <p:cNvPr id="11" name="Picture 10"/>
          <p:cNvPicPr>
            <a:picLocks noChangeAspect="1"/>
          </p:cNvPicPr>
          <p:nvPr/>
        </p:nvPicPr>
        <p:blipFill>
          <a:blip r:embed="rId4"/>
          <a:stretch>
            <a:fillRect/>
          </a:stretch>
        </p:blipFill>
        <p:spPr>
          <a:xfrm>
            <a:off x="3505201" y="3886200"/>
            <a:ext cx="770467" cy="533400"/>
          </a:xfrm>
          <a:prstGeom prst="rect">
            <a:avLst/>
          </a:prstGeom>
        </p:spPr>
      </p:pic>
      <p:pic>
        <p:nvPicPr>
          <p:cNvPr id="12" name="Picture 11"/>
          <p:cNvPicPr>
            <a:picLocks noChangeAspect="1"/>
          </p:cNvPicPr>
          <p:nvPr/>
        </p:nvPicPr>
        <p:blipFill>
          <a:blip r:embed="rId5"/>
          <a:stretch>
            <a:fillRect/>
          </a:stretch>
        </p:blipFill>
        <p:spPr>
          <a:xfrm>
            <a:off x="4724401" y="4800600"/>
            <a:ext cx="744113" cy="495300"/>
          </a:xfrm>
          <a:prstGeom prst="rect">
            <a:avLst/>
          </a:prstGeom>
        </p:spPr>
      </p:pic>
      <p:pic>
        <p:nvPicPr>
          <p:cNvPr id="13" name="Picture 12"/>
          <p:cNvPicPr>
            <a:picLocks noChangeAspect="1"/>
          </p:cNvPicPr>
          <p:nvPr/>
        </p:nvPicPr>
        <p:blipFill>
          <a:blip r:embed="rId6"/>
          <a:stretch>
            <a:fillRect/>
          </a:stretch>
        </p:blipFill>
        <p:spPr>
          <a:xfrm>
            <a:off x="6629400" y="4953000"/>
            <a:ext cx="990600" cy="554736"/>
          </a:xfrm>
          <a:prstGeom prst="rect">
            <a:avLst/>
          </a:prstGeom>
        </p:spPr>
      </p:pic>
      <p:sp>
        <p:nvSpPr>
          <p:cNvPr id="4" name="Arc 3"/>
          <p:cNvSpPr/>
          <p:nvPr/>
        </p:nvSpPr>
        <p:spPr>
          <a:xfrm rot="10618764">
            <a:off x="3466076" y="809093"/>
            <a:ext cx="8155449" cy="4514319"/>
          </a:xfrm>
          <a:prstGeom prst="arc">
            <a:avLst>
              <a:gd name="adj1" fmla="val 16240360"/>
              <a:gd name="adj2" fmla="val 21497825"/>
            </a:avLst>
          </a:prstGeom>
          <a:ln>
            <a:solidFill>
              <a:srgbClr val="FFFF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521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Discounting</a:t>
            </a:r>
            <a:endParaRPr lang="en-US" dirty="0"/>
          </a:p>
        </p:txBody>
      </p:sp>
      <p:sp useBgFill="1">
        <p:nvSpPr>
          <p:cNvPr id="3" name="Content Placeholder 2"/>
          <p:cNvSpPr>
            <a:spLocks noGrp="1"/>
          </p:cNvSpPr>
          <p:nvPr>
            <p:ph idx="1"/>
          </p:nvPr>
        </p:nvSpPr>
        <p:spPr/>
        <p:txBody>
          <a:bodyPr/>
          <a:lstStyle/>
          <a:p>
            <a:r>
              <a:rPr lang="en-US" dirty="0" smtClean="0">
                <a:solidFill>
                  <a:schemeClr val="bg1"/>
                </a:solidFill>
              </a:rPr>
              <a:t>As the interval between response and reinforcer increases, the value of the reinforcer declines. </a:t>
            </a:r>
            <a:endParaRPr lang="en-US" dirty="0">
              <a:solidFill>
                <a:schemeClr val="bg1"/>
              </a:solidFill>
            </a:endParaRPr>
          </a:p>
        </p:txBody>
      </p:sp>
      <p:sp>
        <p:nvSpPr>
          <p:cNvPr id="5" name="Rectangle 4"/>
          <p:cNvSpPr/>
          <p:nvPr/>
        </p:nvSpPr>
        <p:spPr>
          <a:xfrm>
            <a:off x="2572773" y="3127827"/>
            <a:ext cx="3657600" cy="304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249174" y="5707454"/>
            <a:ext cx="709233" cy="369332"/>
          </a:xfrm>
          <a:prstGeom prst="rect">
            <a:avLst/>
          </a:prstGeom>
          <a:noFill/>
        </p:spPr>
        <p:txBody>
          <a:bodyPr wrap="none" rtlCol="0">
            <a:spAutoFit/>
          </a:bodyPr>
          <a:lstStyle/>
          <a:p>
            <a:r>
              <a:rPr lang="en-US" dirty="0">
                <a:solidFill>
                  <a:schemeClr val="bg1"/>
                </a:solidFill>
              </a:rPr>
              <a:t>Delay</a:t>
            </a:r>
          </a:p>
        </p:txBody>
      </p:sp>
      <p:sp>
        <p:nvSpPr>
          <p:cNvPr id="8" name="TextBox 7"/>
          <p:cNvSpPr txBox="1"/>
          <p:nvPr/>
        </p:nvSpPr>
        <p:spPr>
          <a:xfrm rot="16200000">
            <a:off x="2643349" y="4302219"/>
            <a:ext cx="685380" cy="369332"/>
          </a:xfrm>
          <a:prstGeom prst="rect">
            <a:avLst/>
          </a:prstGeom>
          <a:noFill/>
        </p:spPr>
        <p:txBody>
          <a:bodyPr wrap="none" rtlCol="0">
            <a:spAutoFit/>
          </a:bodyPr>
          <a:lstStyle/>
          <a:p>
            <a:r>
              <a:rPr lang="en-US" dirty="0">
                <a:solidFill>
                  <a:schemeClr val="bg1"/>
                </a:solidFill>
              </a:rPr>
              <a:t>Value</a:t>
            </a: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3123176" y="3497654"/>
            <a:ext cx="2877493" cy="2209800"/>
          </a:xfrm>
          <a:prstGeom prst="rect">
            <a:avLst/>
          </a:prstGeom>
          <a:noFill/>
          <a:ln>
            <a:noFill/>
          </a:ln>
        </p:spPr>
      </p:pic>
      <p:sp>
        <p:nvSpPr>
          <p:cNvPr id="13" name="Rectangle 12"/>
          <p:cNvSpPr/>
          <p:nvPr/>
        </p:nvSpPr>
        <p:spPr>
          <a:xfrm>
            <a:off x="4866442" y="3505200"/>
            <a:ext cx="1134227" cy="123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Richards et al. (</a:t>
            </a:r>
            <a:r>
              <a:rPr lang="en-US" dirty="0" smtClean="0">
                <a:solidFill>
                  <a:schemeClr val="tx1"/>
                </a:solidFill>
              </a:rPr>
              <a:t>1997)</a:t>
            </a:r>
            <a:r>
              <a:rPr lang="en-US" dirty="0" smtClean="0">
                <a:solidFill>
                  <a:schemeClr val="bg1"/>
                </a:solidFill>
              </a:rPr>
              <a:t>)</a:t>
            </a:r>
            <a:endParaRPr lang="en-US" dirty="0">
              <a:solidFill>
                <a:schemeClr val="bg1"/>
              </a:solidFill>
            </a:endParaRP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9766"/>
          <a:stretch/>
        </p:blipFill>
        <p:spPr bwMode="auto">
          <a:xfrm>
            <a:off x="6324601" y="3225706"/>
            <a:ext cx="4155367" cy="2851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523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9659" y="1815100"/>
            <a:ext cx="8229600" cy="4702223"/>
          </a:xfrm>
        </p:spPr>
        <p:txBody>
          <a:bodyPr>
            <a:normAutofit/>
          </a:bodyPr>
          <a:lstStyle/>
          <a:p>
            <a:r>
              <a:rPr lang="en-US" dirty="0" smtClean="0">
                <a:solidFill>
                  <a:schemeClr val="bg1"/>
                </a:solidFill>
              </a:rPr>
              <a:t>Tendency for the present value of a reward to </a:t>
            </a:r>
            <a:r>
              <a:rPr lang="en-US" i="1" dirty="0" smtClean="0">
                <a:solidFill>
                  <a:schemeClr val="bg1"/>
                </a:solidFill>
              </a:rPr>
              <a:t>increase</a:t>
            </a:r>
            <a:r>
              <a:rPr lang="en-US" dirty="0" smtClean="0">
                <a:solidFill>
                  <a:schemeClr val="bg1"/>
                </a:solidFill>
              </a:rPr>
              <a:t> with </a:t>
            </a:r>
            <a:r>
              <a:rPr lang="en-US" i="1" dirty="0" smtClean="0">
                <a:solidFill>
                  <a:schemeClr val="bg1"/>
                </a:solidFill>
              </a:rPr>
              <a:t>proximity</a:t>
            </a:r>
            <a:r>
              <a:rPr lang="en-US" dirty="0" smtClean="0">
                <a:solidFill>
                  <a:schemeClr val="bg1"/>
                </a:solidFill>
              </a:rPr>
              <a:t> to its receipt</a:t>
            </a:r>
            <a:endParaRPr lang="en-US" dirty="0">
              <a:solidFill>
                <a:schemeClr val="bg1"/>
              </a:solidFill>
            </a:endParaRPr>
          </a:p>
        </p:txBody>
      </p:sp>
      <p:sp>
        <p:nvSpPr>
          <p:cNvPr id="2" name="Title 1"/>
          <p:cNvSpPr>
            <a:spLocks noGrp="1"/>
          </p:cNvSpPr>
          <p:nvPr>
            <p:ph type="title"/>
          </p:nvPr>
        </p:nvSpPr>
        <p:spPr>
          <a:xfrm>
            <a:off x="494190" y="258807"/>
            <a:ext cx="10972800" cy="1187513"/>
          </a:xfrm>
        </p:spPr>
        <p:txBody>
          <a:bodyPr/>
          <a:lstStyle/>
          <a:p>
            <a:r>
              <a:rPr lang="en-US" dirty="0" smtClean="0">
                <a:solidFill>
                  <a:schemeClr val="bg1"/>
                </a:solidFill>
              </a:rPr>
              <a:t>Delay Discounting…the flipside</a:t>
            </a:r>
            <a:endParaRPr lang="en-US" dirty="0">
              <a:solidFill>
                <a:schemeClr val="bg1"/>
              </a:solidFill>
            </a:endParaRPr>
          </a:p>
        </p:txBody>
      </p:sp>
      <p:pic>
        <p:nvPicPr>
          <p:cNvPr id="4" name="Picture 3" descr="Copy of ABA Fake Lo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458" y="2899059"/>
            <a:ext cx="5345863" cy="3780491"/>
          </a:xfrm>
          <a:prstGeom prst="rect">
            <a:avLst/>
          </a:prstGeom>
        </p:spPr>
      </p:pic>
      <p:sp>
        <p:nvSpPr>
          <p:cNvPr id="7" name="TextBox 6"/>
          <p:cNvSpPr txBox="1"/>
          <p:nvPr/>
        </p:nvSpPr>
        <p:spPr>
          <a:xfrm>
            <a:off x="7568304" y="3113890"/>
            <a:ext cx="2606621" cy="400110"/>
          </a:xfrm>
          <a:prstGeom prst="rect">
            <a:avLst/>
          </a:prstGeom>
          <a:noFill/>
        </p:spPr>
        <p:txBody>
          <a:bodyPr wrap="square" rtlCol="0">
            <a:spAutoFit/>
          </a:bodyPr>
          <a:lstStyle/>
          <a:p>
            <a:r>
              <a:rPr lang="en-US" sz="2000" dirty="0">
                <a:solidFill>
                  <a:schemeClr val="bg1"/>
                </a:solidFill>
              </a:rPr>
              <a:t>Consistent Preference</a:t>
            </a:r>
          </a:p>
        </p:txBody>
      </p:sp>
      <p:pic>
        <p:nvPicPr>
          <p:cNvPr id="8" name="Picture 7" descr="Copy of ABA Fake High.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51" y="2898235"/>
            <a:ext cx="5422687" cy="3802474"/>
          </a:xfrm>
          <a:prstGeom prst="rect">
            <a:avLst/>
          </a:prstGeom>
        </p:spPr>
      </p:pic>
      <p:sp>
        <p:nvSpPr>
          <p:cNvPr id="9" name="TextBox 8"/>
          <p:cNvSpPr txBox="1"/>
          <p:nvPr/>
        </p:nvSpPr>
        <p:spPr>
          <a:xfrm>
            <a:off x="2387893" y="3442420"/>
            <a:ext cx="2606621" cy="400110"/>
          </a:xfrm>
          <a:prstGeom prst="rect">
            <a:avLst/>
          </a:prstGeom>
          <a:noFill/>
        </p:spPr>
        <p:txBody>
          <a:bodyPr wrap="square" rtlCol="0">
            <a:spAutoFit/>
          </a:bodyPr>
          <a:lstStyle/>
          <a:p>
            <a:r>
              <a:rPr lang="en-US" sz="2000" dirty="0">
                <a:solidFill>
                  <a:schemeClr val="bg1"/>
                </a:solidFill>
              </a:rPr>
              <a:t>Preference Reversal</a:t>
            </a:r>
          </a:p>
        </p:txBody>
      </p:sp>
    </p:spTree>
    <p:extLst>
      <p:ext uri="{BB962C8B-B14F-4D97-AF65-F5344CB8AC3E}">
        <p14:creationId xmlns:p14="http://schemas.microsoft.com/office/powerpoint/2010/main" val="38438407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9600" y="1684553"/>
            <a:ext cx="5386917" cy="4787268"/>
          </a:xfrm>
        </p:spPr>
        <p:txBody>
          <a:bodyPr>
            <a:normAutofit lnSpcReduction="10000"/>
          </a:bodyPr>
          <a:lstStyle/>
          <a:p>
            <a:r>
              <a:rPr lang="en-US" dirty="0">
                <a:solidFill>
                  <a:schemeClr val="bg1"/>
                </a:solidFill>
              </a:rPr>
              <a:t>I</a:t>
            </a:r>
            <a:r>
              <a:rPr lang="en-US" dirty="0" smtClean="0">
                <a:solidFill>
                  <a:schemeClr val="bg1"/>
                </a:solidFill>
              </a:rPr>
              <a:t>ncreased </a:t>
            </a:r>
            <a:r>
              <a:rPr lang="en-US" dirty="0">
                <a:solidFill>
                  <a:schemeClr val="bg1"/>
                </a:solidFill>
              </a:rPr>
              <a:t>severity of </a:t>
            </a:r>
            <a:r>
              <a:rPr lang="en-US" dirty="0" smtClean="0">
                <a:solidFill>
                  <a:schemeClr val="bg1"/>
                </a:solidFill>
              </a:rPr>
              <a:t>substance use</a:t>
            </a:r>
          </a:p>
          <a:p>
            <a:r>
              <a:rPr lang="en-US" dirty="0" smtClean="0">
                <a:solidFill>
                  <a:schemeClr val="bg1"/>
                </a:solidFill>
              </a:rPr>
              <a:t>Increased </a:t>
            </a:r>
            <a:r>
              <a:rPr lang="en-US" dirty="0">
                <a:solidFill>
                  <a:schemeClr val="bg1"/>
                </a:solidFill>
              </a:rPr>
              <a:t>number of substances </a:t>
            </a:r>
            <a:r>
              <a:rPr lang="en-US" dirty="0" smtClean="0">
                <a:solidFill>
                  <a:schemeClr val="bg1"/>
                </a:solidFill>
              </a:rPr>
              <a:t>used</a:t>
            </a:r>
          </a:p>
          <a:p>
            <a:r>
              <a:rPr lang="en-US" dirty="0" smtClean="0">
                <a:solidFill>
                  <a:schemeClr val="bg1"/>
                </a:solidFill>
              </a:rPr>
              <a:t>Increased </a:t>
            </a:r>
            <a:r>
              <a:rPr lang="en-US" dirty="0">
                <a:solidFill>
                  <a:schemeClr val="bg1"/>
                </a:solidFill>
              </a:rPr>
              <a:t>needle sharing in an opioid using </a:t>
            </a:r>
            <a:r>
              <a:rPr lang="en-US" dirty="0" smtClean="0">
                <a:solidFill>
                  <a:schemeClr val="bg1"/>
                </a:solidFill>
              </a:rPr>
              <a:t>population </a:t>
            </a:r>
          </a:p>
          <a:p>
            <a:r>
              <a:rPr lang="en-US" dirty="0">
                <a:solidFill>
                  <a:schemeClr val="bg1"/>
                </a:solidFill>
              </a:rPr>
              <a:t>F</a:t>
            </a:r>
            <a:r>
              <a:rPr lang="en-US" dirty="0" smtClean="0">
                <a:solidFill>
                  <a:schemeClr val="bg1"/>
                </a:solidFill>
              </a:rPr>
              <a:t>uture </a:t>
            </a:r>
            <a:r>
              <a:rPr lang="en-US" dirty="0">
                <a:solidFill>
                  <a:schemeClr val="bg1"/>
                </a:solidFill>
              </a:rPr>
              <a:t>substance use </a:t>
            </a:r>
            <a:endParaRPr lang="en-US" dirty="0" smtClean="0">
              <a:solidFill>
                <a:schemeClr val="bg1"/>
              </a:solidFill>
            </a:endParaRPr>
          </a:p>
          <a:p>
            <a:r>
              <a:rPr lang="en-US" dirty="0">
                <a:solidFill>
                  <a:schemeClr val="bg1"/>
                </a:solidFill>
              </a:rPr>
              <a:t>P</a:t>
            </a:r>
            <a:r>
              <a:rPr lang="en-US" dirty="0" smtClean="0">
                <a:solidFill>
                  <a:schemeClr val="bg1"/>
                </a:solidFill>
              </a:rPr>
              <a:t>oor </a:t>
            </a:r>
            <a:r>
              <a:rPr lang="en-US" dirty="0">
                <a:solidFill>
                  <a:schemeClr val="bg1"/>
                </a:solidFill>
              </a:rPr>
              <a:t>treatment outcomes for nicotine </a:t>
            </a:r>
            <a:endParaRPr lang="en-US" dirty="0" smtClean="0">
              <a:solidFill>
                <a:schemeClr val="bg1"/>
              </a:solidFill>
            </a:endParaRPr>
          </a:p>
          <a:p>
            <a:r>
              <a:rPr lang="en-US" dirty="0" smtClean="0">
                <a:solidFill>
                  <a:schemeClr val="bg1"/>
                </a:solidFill>
              </a:rPr>
              <a:t>Cocaine use </a:t>
            </a:r>
          </a:p>
          <a:p>
            <a:r>
              <a:rPr lang="en-US" dirty="0" smtClean="0">
                <a:solidFill>
                  <a:schemeClr val="bg1"/>
                </a:solidFill>
              </a:rPr>
              <a:t>Poor marijuana abstinence </a:t>
            </a:r>
          </a:p>
          <a:p>
            <a:r>
              <a:rPr lang="en-US" dirty="0">
                <a:solidFill>
                  <a:schemeClr val="bg1"/>
                </a:solidFill>
              </a:rPr>
              <a:t>H</a:t>
            </a:r>
            <a:r>
              <a:rPr lang="en-US" dirty="0" smtClean="0">
                <a:solidFill>
                  <a:schemeClr val="bg1"/>
                </a:solidFill>
              </a:rPr>
              <a:t>igher </a:t>
            </a:r>
            <a:r>
              <a:rPr lang="en-US" dirty="0">
                <a:solidFill>
                  <a:schemeClr val="bg1"/>
                </a:solidFill>
              </a:rPr>
              <a:t>rates of cocaine self-administration </a:t>
            </a:r>
            <a:r>
              <a:rPr lang="en-US" dirty="0" smtClean="0">
                <a:solidFill>
                  <a:schemeClr val="bg1"/>
                </a:solidFill>
              </a:rPr>
              <a:t>in rats </a:t>
            </a:r>
          </a:p>
          <a:p>
            <a:r>
              <a:rPr lang="en-US" dirty="0" smtClean="0">
                <a:solidFill>
                  <a:schemeClr val="bg1"/>
                </a:solidFill>
              </a:rPr>
              <a:t>Resistance </a:t>
            </a:r>
            <a:r>
              <a:rPr lang="en-US" dirty="0">
                <a:solidFill>
                  <a:schemeClr val="bg1"/>
                </a:solidFill>
              </a:rPr>
              <a:t>to extinction and an increased risk for </a:t>
            </a:r>
            <a:r>
              <a:rPr lang="en-US" dirty="0" smtClean="0">
                <a:solidFill>
                  <a:schemeClr val="bg1"/>
                </a:solidFill>
              </a:rPr>
              <a:t>relapse</a:t>
            </a:r>
            <a:endParaRPr lang="en-US" b="1" dirty="0">
              <a:solidFill>
                <a:schemeClr val="bg1"/>
              </a:solidFill>
            </a:endParaRPr>
          </a:p>
        </p:txBody>
      </p:sp>
      <p:sp>
        <p:nvSpPr>
          <p:cNvPr id="6" name="Content Placeholder 5"/>
          <p:cNvSpPr>
            <a:spLocks noGrp="1"/>
          </p:cNvSpPr>
          <p:nvPr>
            <p:ph sz="quarter" idx="4"/>
          </p:nvPr>
        </p:nvSpPr>
        <p:spPr>
          <a:xfrm>
            <a:off x="6096000" y="1684553"/>
            <a:ext cx="5389033" cy="4787268"/>
          </a:xfrm>
        </p:spPr>
        <p:txBody>
          <a:bodyPr>
            <a:normAutofit fontScale="85000" lnSpcReduction="10000"/>
          </a:bodyPr>
          <a:lstStyle/>
          <a:p>
            <a:r>
              <a:rPr lang="en-US" sz="2600" dirty="0" smtClean="0">
                <a:solidFill>
                  <a:schemeClr val="bg1"/>
                </a:solidFill>
              </a:rPr>
              <a:t>Alcohol use</a:t>
            </a:r>
            <a:endParaRPr lang="en-US" sz="2600" dirty="0">
              <a:solidFill>
                <a:schemeClr val="bg1"/>
              </a:solidFill>
            </a:endParaRPr>
          </a:p>
          <a:p>
            <a:r>
              <a:rPr lang="en-US" sz="2600" dirty="0" smtClean="0">
                <a:solidFill>
                  <a:schemeClr val="bg1"/>
                </a:solidFill>
              </a:rPr>
              <a:t>Tobacco use</a:t>
            </a:r>
            <a:endParaRPr lang="en-US" sz="2600" dirty="0">
              <a:solidFill>
                <a:schemeClr val="bg1"/>
              </a:solidFill>
            </a:endParaRPr>
          </a:p>
          <a:p>
            <a:r>
              <a:rPr lang="en-US" sz="2600" dirty="0" smtClean="0">
                <a:solidFill>
                  <a:schemeClr val="bg1"/>
                </a:solidFill>
              </a:rPr>
              <a:t>Opiate use</a:t>
            </a:r>
            <a:endParaRPr lang="en-US" sz="2600" dirty="0">
              <a:solidFill>
                <a:schemeClr val="bg1"/>
              </a:solidFill>
            </a:endParaRPr>
          </a:p>
          <a:p>
            <a:r>
              <a:rPr lang="en-US" sz="2600" dirty="0" smtClean="0">
                <a:solidFill>
                  <a:schemeClr val="bg1"/>
                </a:solidFill>
              </a:rPr>
              <a:t>Stimulant use</a:t>
            </a:r>
            <a:endParaRPr lang="en-US" sz="2600" dirty="0">
              <a:solidFill>
                <a:schemeClr val="bg1"/>
              </a:solidFill>
            </a:endParaRPr>
          </a:p>
          <a:p>
            <a:r>
              <a:rPr lang="en-US" sz="2600" dirty="0" smtClean="0">
                <a:solidFill>
                  <a:schemeClr val="bg1"/>
                </a:solidFill>
              </a:rPr>
              <a:t>Pathological gambling</a:t>
            </a:r>
            <a:endParaRPr lang="en-US" sz="2600" dirty="0">
              <a:solidFill>
                <a:schemeClr val="bg1"/>
              </a:solidFill>
            </a:endParaRPr>
          </a:p>
          <a:p>
            <a:r>
              <a:rPr lang="en-US" sz="2600" dirty="0" smtClean="0">
                <a:solidFill>
                  <a:schemeClr val="bg1"/>
                </a:solidFill>
              </a:rPr>
              <a:t>Pathological </a:t>
            </a:r>
            <a:r>
              <a:rPr lang="en-US" sz="2600" dirty="0">
                <a:solidFill>
                  <a:schemeClr val="bg1"/>
                </a:solidFill>
              </a:rPr>
              <a:t>video gaming </a:t>
            </a:r>
          </a:p>
          <a:p>
            <a:r>
              <a:rPr lang="en-US" sz="2600" dirty="0">
                <a:solidFill>
                  <a:schemeClr val="bg1"/>
                </a:solidFill>
              </a:rPr>
              <a:t>O</a:t>
            </a:r>
            <a:r>
              <a:rPr lang="en-US" sz="2600" dirty="0" smtClean="0">
                <a:solidFill>
                  <a:schemeClr val="bg1"/>
                </a:solidFill>
              </a:rPr>
              <a:t>bsessive-compulsive </a:t>
            </a:r>
            <a:r>
              <a:rPr lang="en-US" sz="2600" dirty="0">
                <a:solidFill>
                  <a:schemeClr val="bg1"/>
                </a:solidFill>
              </a:rPr>
              <a:t>personality disorder</a:t>
            </a:r>
          </a:p>
          <a:p>
            <a:r>
              <a:rPr lang="en-US" sz="2600" dirty="0">
                <a:solidFill>
                  <a:schemeClr val="bg1"/>
                </a:solidFill>
              </a:rPr>
              <a:t>A</a:t>
            </a:r>
            <a:r>
              <a:rPr lang="en-US" sz="2600" dirty="0" smtClean="0">
                <a:solidFill>
                  <a:schemeClr val="bg1"/>
                </a:solidFill>
              </a:rPr>
              <a:t>ntisocial </a:t>
            </a:r>
            <a:r>
              <a:rPr lang="en-US" sz="2600" dirty="0">
                <a:solidFill>
                  <a:schemeClr val="bg1"/>
                </a:solidFill>
              </a:rPr>
              <a:t>personality disorder</a:t>
            </a:r>
          </a:p>
          <a:p>
            <a:r>
              <a:rPr lang="en-US" sz="2600" dirty="0">
                <a:solidFill>
                  <a:schemeClr val="bg1"/>
                </a:solidFill>
              </a:rPr>
              <a:t>O</a:t>
            </a:r>
            <a:r>
              <a:rPr lang="en-US" sz="2600" dirty="0" smtClean="0">
                <a:solidFill>
                  <a:schemeClr val="bg1"/>
                </a:solidFill>
              </a:rPr>
              <a:t>besity </a:t>
            </a:r>
            <a:endParaRPr lang="en-US" sz="2600" dirty="0">
              <a:solidFill>
                <a:schemeClr val="bg1"/>
              </a:solidFill>
            </a:endParaRPr>
          </a:p>
          <a:p>
            <a:r>
              <a:rPr lang="en-US" sz="2600" dirty="0">
                <a:solidFill>
                  <a:schemeClr val="bg1"/>
                </a:solidFill>
              </a:rPr>
              <a:t>P</a:t>
            </a:r>
            <a:r>
              <a:rPr lang="en-US" sz="2600" dirty="0" smtClean="0">
                <a:solidFill>
                  <a:schemeClr val="bg1"/>
                </a:solidFill>
              </a:rPr>
              <a:t>roblematic </a:t>
            </a:r>
            <a:r>
              <a:rPr lang="en-US" sz="2600" dirty="0">
                <a:solidFill>
                  <a:schemeClr val="bg1"/>
                </a:solidFill>
              </a:rPr>
              <a:t>pornography viewing </a:t>
            </a:r>
          </a:p>
          <a:p>
            <a:r>
              <a:rPr lang="en-US" sz="2600" dirty="0">
                <a:solidFill>
                  <a:schemeClr val="bg1"/>
                </a:solidFill>
              </a:rPr>
              <a:t>C</a:t>
            </a:r>
            <a:r>
              <a:rPr lang="en-US" sz="2600" dirty="0" smtClean="0">
                <a:solidFill>
                  <a:schemeClr val="bg1"/>
                </a:solidFill>
              </a:rPr>
              <a:t>riminal </a:t>
            </a:r>
            <a:r>
              <a:rPr lang="en-US" sz="2600" dirty="0">
                <a:solidFill>
                  <a:schemeClr val="bg1"/>
                </a:solidFill>
              </a:rPr>
              <a:t>thinking </a:t>
            </a:r>
          </a:p>
          <a:p>
            <a:r>
              <a:rPr lang="en-US" sz="2600" dirty="0">
                <a:solidFill>
                  <a:schemeClr val="bg1"/>
                </a:solidFill>
              </a:rPr>
              <a:t>Co-occurring risky sexual behavior and alcohol use </a:t>
            </a:r>
          </a:p>
          <a:p>
            <a:endParaRPr lang="en-US"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r>
              <a:rPr lang="en-US" dirty="0" smtClean="0"/>
              <a:t>Delay discounting is associated with</a:t>
            </a:r>
            <a:endParaRPr lang="en-US" dirty="0"/>
          </a:p>
        </p:txBody>
      </p:sp>
    </p:spTree>
    <p:extLst>
      <p:ext uri="{BB962C8B-B14F-4D97-AF65-F5344CB8AC3E}">
        <p14:creationId xmlns:p14="http://schemas.microsoft.com/office/powerpoint/2010/main" val="314478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77" y="200412"/>
            <a:ext cx="10042331" cy="6559061"/>
          </a:xfrm>
          <a:prstGeom prst="rect">
            <a:avLst/>
          </a:prstGeom>
        </p:spPr>
      </p:pic>
      <p:sp>
        <p:nvSpPr>
          <p:cNvPr id="6" name="Oval 5"/>
          <p:cNvSpPr/>
          <p:nvPr/>
        </p:nvSpPr>
        <p:spPr>
          <a:xfrm>
            <a:off x="5684812" y="5630899"/>
            <a:ext cx="2018581" cy="74402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24778" y="5932092"/>
            <a:ext cx="2357883" cy="85401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38164" y="4738774"/>
            <a:ext cx="2357883" cy="85401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02103" y="4891174"/>
            <a:ext cx="1641898" cy="61320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16174" y="5244851"/>
            <a:ext cx="2935856" cy="95754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767309" y="669985"/>
            <a:ext cx="2447028" cy="85689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1011" y="1141556"/>
            <a:ext cx="1276708" cy="644112"/>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51230" y="3082495"/>
            <a:ext cx="1233582" cy="5485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91511" y="3717979"/>
            <a:ext cx="1742534" cy="50393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22098" y="5063706"/>
            <a:ext cx="940279" cy="400110"/>
          </a:xfrm>
          <a:prstGeom prst="rect">
            <a:avLst/>
          </a:prstGeom>
          <a:noFill/>
        </p:spPr>
        <p:txBody>
          <a:bodyPr wrap="square" rtlCol="0">
            <a:spAutoFit/>
          </a:bodyPr>
          <a:lstStyle/>
          <a:p>
            <a:r>
              <a:rPr lang="en-US" sz="2000" b="1" dirty="0" smtClean="0">
                <a:solidFill>
                  <a:schemeClr val="tx1">
                    <a:lumMod val="65000"/>
                    <a:lumOff val="35000"/>
                  </a:schemeClr>
                </a:solidFill>
                <a:latin typeface="Arial" panose="020B0604020202020204" pitchFamily="34" charset="0"/>
                <a:cs typeface="Arial" panose="020B0604020202020204" pitchFamily="34" charset="0"/>
              </a:rPr>
              <a:t>Ong</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Oval 17"/>
          <p:cNvSpPr/>
          <p:nvPr/>
        </p:nvSpPr>
        <p:spPr>
          <a:xfrm>
            <a:off x="1989838" y="5046445"/>
            <a:ext cx="1233582" cy="5485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19893" y="2068068"/>
            <a:ext cx="2219448" cy="74615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83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solidFill>
                  <a:schemeClr val="bg1"/>
                </a:solidFill>
              </a:rPr>
              <a:t>“After using a public restroom, you are about to leave and as you grab the door handle to exit you notice a sticky, gooey substance is on the handle and is now on your hand. On the floor next to the door you see a used and discarded tissue with the same mucous-like substance that is now on your hand. This substance is not seriously harmful to your health and has no adverse consequences other than the unpleasantness normally associated with another person’s mucous on your hand. Before you are able to remove this substance imagine you are presented with the following choices:”</a:t>
            </a:r>
            <a:endParaRPr lang="en-US" dirty="0">
              <a:solidFill>
                <a:schemeClr val="bg1"/>
              </a:solidFill>
            </a:endParaRPr>
          </a:p>
          <a:p>
            <a:endParaRPr lang="en-US" b="1" dirty="0"/>
          </a:p>
        </p:txBody>
      </p:sp>
      <p:sp>
        <p:nvSpPr>
          <p:cNvPr id="3" name="Title 2"/>
          <p:cNvSpPr>
            <a:spLocks noGrp="1"/>
          </p:cNvSpPr>
          <p:nvPr>
            <p:ph type="title"/>
          </p:nvPr>
        </p:nvSpPr>
        <p:spPr/>
        <p:txBody>
          <a:bodyPr/>
          <a:lstStyle/>
          <a:p>
            <a:r>
              <a:rPr lang="en-US" dirty="0" smtClean="0"/>
              <a:t>Delay Discounting and OCD</a:t>
            </a:r>
            <a:endParaRPr lang="en-US" dirty="0"/>
          </a:p>
        </p:txBody>
      </p:sp>
      <p:sp>
        <p:nvSpPr>
          <p:cNvPr id="4" name="Title 1"/>
          <p:cNvSpPr txBox="1">
            <a:spLocks/>
          </p:cNvSpPr>
          <p:nvPr/>
        </p:nvSpPr>
        <p:spPr>
          <a:xfrm>
            <a:off x="6144769" y="6302775"/>
            <a:ext cx="6135624" cy="1143000"/>
          </a:xfrm>
          <a:prstGeom prst="rect">
            <a:avLst/>
          </a:prstGeom>
        </p:spPr>
        <p:txBody>
          <a:bodyPr>
            <a:normAutofit/>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Ong, Graves, Berry, Odum &amp; Twohig (in prep.)</a:t>
            </a:r>
            <a:endParaRPr lang="en-US" sz="2400" dirty="0"/>
          </a:p>
        </p:txBody>
      </p:sp>
    </p:spTree>
    <p:extLst>
      <p:ext uri="{BB962C8B-B14F-4D97-AF65-F5344CB8AC3E}">
        <p14:creationId xmlns:p14="http://schemas.microsoft.com/office/powerpoint/2010/main" val="40923546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90100" y="590426"/>
            <a:ext cx="8417886" cy="5545198"/>
          </a:xfrm>
          <a:prstGeom prst="rect">
            <a:avLst/>
          </a:prstGeom>
        </p:spPr>
      </p:pic>
      <p:sp>
        <p:nvSpPr>
          <p:cNvPr id="3" name="Title 1"/>
          <p:cNvSpPr txBox="1">
            <a:spLocks/>
          </p:cNvSpPr>
          <p:nvPr/>
        </p:nvSpPr>
        <p:spPr>
          <a:xfrm>
            <a:off x="6144769" y="6302775"/>
            <a:ext cx="6135624" cy="1143000"/>
          </a:xfrm>
          <a:prstGeom prst="rect">
            <a:avLst/>
          </a:prstGeom>
        </p:spPr>
        <p:txBody>
          <a:bodyPr>
            <a:normAutofit/>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Ong, Graves, Berry, Odum &amp; Twohig (in prep.)</a:t>
            </a:r>
            <a:endParaRPr lang="en-US" sz="2400" dirty="0"/>
          </a:p>
        </p:txBody>
      </p:sp>
    </p:spTree>
    <p:extLst>
      <p:ext uri="{BB962C8B-B14F-4D97-AF65-F5344CB8AC3E}">
        <p14:creationId xmlns:p14="http://schemas.microsoft.com/office/powerpoint/2010/main" val="25539737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8520" y="190040"/>
            <a:ext cx="11086536" cy="5989066"/>
          </a:xfrm>
          <a:prstGeom prst="rect">
            <a:avLst/>
          </a:prstGeom>
        </p:spPr>
      </p:pic>
    </p:spTree>
    <p:extLst>
      <p:ext uri="{BB962C8B-B14F-4D97-AF65-F5344CB8AC3E}">
        <p14:creationId xmlns:p14="http://schemas.microsoft.com/office/powerpoint/2010/main" val="38629569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84962" y="840872"/>
            <a:ext cx="7687638" cy="5546400"/>
          </a:xfrm>
          <a:prstGeom prst="rect">
            <a:avLst/>
          </a:prstGeom>
        </p:spPr>
      </p:pic>
      <p:sp>
        <p:nvSpPr>
          <p:cNvPr id="4" name="TextBox 3"/>
          <p:cNvSpPr txBox="1"/>
          <p:nvPr/>
        </p:nvSpPr>
        <p:spPr>
          <a:xfrm>
            <a:off x="1174085" y="149461"/>
            <a:ext cx="7079582" cy="584776"/>
          </a:xfrm>
          <a:prstGeom prst="rect">
            <a:avLst/>
          </a:prstGeom>
          <a:noFill/>
        </p:spPr>
        <p:txBody>
          <a:bodyPr wrap="none" rtlCol="0">
            <a:spAutoFit/>
          </a:bodyPr>
          <a:lstStyle/>
          <a:p>
            <a:r>
              <a:rPr lang="en-US" sz="3200" dirty="0">
                <a:solidFill>
                  <a:schemeClr val="bg1"/>
                </a:solidFill>
              </a:rPr>
              <a:t>College Students with Steep Discounting</a:t>
            </a:r>
          </a:p>
        </p:txBody>
      </p:sp>
      <p:sp>
        <p:nvSpPr>
          <p:cNvPr id="5" name="Title 1"/>
          <p:cNvSpPr txBox="1">
            <a:spLocks/>
          </p:cNvSpPr>
          <p:nvPr/>
        </p:nvSpPr>
        <p:spPr>
          <a:xfrm>
            <a:off x="4169664" y="6302775"/>
            <a:ext cx="8110729" cy="1143000"/>
          </a:xfrm>
          <a:prstGeom prst="rect">
            <a:avLst/>
          </a:prstGeom>
        </p:spPr>
        <p:txBody>
          <a:bodyPr>
            <a:normAutofit/>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Morrison, Madden, Odum, Friedel &amp; Twohig (2014)</a:t>
            </a:r>
            <a:endParaRPr lang="en-US" sz="2400" dirty="0"/>
          </a:p>
        </p:txBody>
      </p:sp>
    </p:spTree>
    <p:extLst>
      <p:ext uri="{BB962C8B-B14F-4D97-AF65-F5344CB8AC3E}">
        <p14:creationId xmlns:p14="http://schemas.microsoft.com/office/powerpoint/2010/main" val="34233355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8526" y="706110"/>
            <a:ext cx="8644880" cy="5551333"/>
          </a:xfrm>
          <a:prstGeom prst="rect">
            <a:avLst/>
          </a:prstGeom>
        </p:spPr>
      </p:pic>
      <p:sp>
        <p:nvSpPr>
          <p:cNvPr id="5" name="Title 2"/>
          <p:cNvSpPr txBox="1">
            <a:spLocks/>
          </p:cNvSpPr>
          <p:nvPr/>
        </p:nvSpPr>
        <p:spPr>
          <a:xfrm>
            <a:off x="0" y="-341376"/>
            <a:ext cx="10972800" cy="11430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Clients with clinical pathology and steep discounting</a:t>
            </a:r>
            <a:endParaRPr lang="en-US" dirty="0"/>
          </a:p>
        </p:txBody>
      </p:sp>
      <p:sp>
        <p:nvSpPr>
          <p:cNvPr id="6" name="Title 1"/>
          <p:cNvSpPr txBox="1">
            <a:spLocks/>
          </p:cNvSpPr>
          <p:nvPr/>
        </p:nvSpPr>
        <p:spPr>
          <a:xfrm>
            <a:off x="6144769" y="6302775"/>
            <a:ext cx="6135624" cy="1143000"/>
          </a:xfrm>
          <a:prstGeom prst="rect">
            <a:avLst/>
          </a:prstGeom>
        </p:spPr>
        <p:txBody>
          <a:bodyPr>
            <a:normAutofit/>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Morrison, dissertation defense on July 8th</a:t>
            </a:r>
            <a:endParaRPr lang="en-US" sz="2400" dirty="0"/>
          </a:p>
        </p:txBody>
      </p:sp>
    </p:spTree>
    <p:extLst>
      <p:ext uri="{BB962C8B-B14F-4D97-AF65-F5344CB8AC3E}">
        <p14:creationId xmlns:p14="http://schemas.microsoft.com/office/powerpoint/2010/main" val="480664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8083" y="1185858"/>
            <a:ext cx="7443387" cy="4626826"/>
          </a:xfrm>
          <a:prstGeom prst="rect">
            <a:avLst/>
          </a:prstGeom>
        </p:spPr>
      </p:pic>
      <p:sp>
        <p:nvSpPr>
          <p:cNvPr id="3" name="Title 2"/>
          <p:cNvSpPr>
            <a:spLocks noGrp="1"/>
          </p:cNvSpPr>
          <p:nvPr>
            <p:ph type="title" idx="4294967295"/>
          </p:nvPr>
        </p:nvSpPr>
        <p:spPr>
          <a:xfrm>
            <a:off x="0" y="152400"/>
            <a:ext cx="10972800" cy="1143000"/>
          </a:xfrm>
        </p:spPr>
        <p:txBody>
          <a:bodyPr>
            <a:normAutofit fontScale="90000"/>
          </a:bodyPr>
          <a:lstStyle/>
          <a:p>
            <a:r>
              <a:rPr lang="en-US" dirty="0" smtClean="0"/>
              <a:t>Clients with clinical pathology and steep discounting</a:t>
            </a:r>
            <a:endParaRPr lang="en-US" dirty="0"/>
          </a:p>
        </p:txBody>
      </p:sp>
      <p:sp>
        <p:nvSpPr>
          <p:cNvPr id="2" name="TextBox 1"/>
          <p:cNvSpPr txBox="1"/>
          <p:nvPr/>
        </p:nvSpPr>
        <p:spPr>
          <a:xfrm>
            <a:off x="4758431" y="4518734"/>
            <a:ext cx="559293" cy="369332"/>
          </a:xfrm>
          <a:prstGeom prst="rect">
            <a:avLst/>
          </a:prstGeom>
          <a:solidFill>
            <a:schemeClr val="bg1"/>
          </a:solidFill>
        </p:spPr>
        <p:txBody>
          <a:bodyPr wrap="square" rtlCol="0">
            <a:spAutoFit/>
          </a:bodyPr>
          <a:lstStyle/>
          <a:p>
            <a:r>
              <a:rPr lang="en-US" dirty="0" smtClean="0"/>
              <a:t>Mid</a:t>
            </a:r>
            <a:endParaRPr lang="en-US" dirty="0"/>
          </a:p>
        </p:txBody>
      </p:sp>
      <p:sp>
        <p:nvSpPr>
          <p:cNvPr id="5" name="TextBox 4"/>
          <p:cNvSpPr txBox="1"/>
          <p:nvPr/>
        </p:nvSpPr>
        <p:spPr>
          <a:xfrm>
            <a:off x="7272295" y="4546843"/>
            <a:ext cx="788633" cy="369332"/>
          </a:xfrm>
          <a:prstGeom prst="rect">
            <a:avLst/>
          </a:prstGeom>
          <a:solidFill>
            <a:schemeClr val="bg1"/>
          </a:solidFill>
        </p:spPr>
        <p:txBody>
          <a:bodyPr wrap="square" rtlCol="0">
            <a:spAutoFit/>
          </a:bodyPr>
          <a:lstStyle/>
          <a:p>
            <a:r>
              <a:rPr lang="en-US" dirty="0" smtClean="0"/>
              <a:t>Post</a:t>
            </a:r>
            <a:endParaRPr lang="en-US" dirty="0"/>
          </a:p>
        </p:txBody>
      </p:sp>
    </p:spTree>
    <p:extLst>
      <p:ext uri="{BB962C8B-B14F-4D97-AF65-F5344CB8AC3E}">
        <p14:creationId xmlns:p14="http://schemas.microsoft.com/office/powerpoint/2010/main" val="2175738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0429" y="1056443"/>
            <a:ext cx="8283054" cy="5632920"/>
          </a:xfrm>
          <a:prstGeom prst="rect">
            <a:avLst/>
          </a:prstGeom>
        </p:spPr>
      </p:pic>
      <p:sp>
        <p:nvSpPr>
          <p:cNvPr id="5" name="Title 2"/>
          <p:cNvSpPr txBox="1">
            <a:spLocks/>
          </p:cNvSpPr>
          <p:nvPr/>
        </p:nvSpPr>
        <p:spPr>
          <a:xfrm>
            <a:off x="415556" y="90257"/>
            <a:ext cx="10972800" cy="11430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Clients with clinical pathology and steep discounting</a:t>
            </a:r>
            <a:endParaRPr lang="en-US" dirty="0"/>
          </a:p>
        </p:txBody>
      </p:sp>
      <p:sp>
        <p:nvSpPr>
          <p:cNvPr id="6" name="TextBox 5"/>
          <p:cNvSpPr txBox="1"/>
          <p:nvPr/>
        </p:nvSpPr>
        <p:spPr>
          <a:xfrm>
            <a:off x="4083728" y="5379864"/>
            <a:ext cx="772357" cy="369332"/>
          </a:xfrm>
          <a:prstGeom prst="rect">
            <a:avLst/>
          </a:prstGeom>
          <a:solidFill>
            <a:schemeClr val="bg1"/>
          </a:solidFill>
        </p:spPr>
        <p:txBody>
          <a:bodyPr wrap="square" rtlCol="0">
            <a:spAutoFit/>
          </a:bodyPr>
          <a:lstStyle/>
          <a:p>
            <a:r>
              <a:rPr lang="en-US" dirty="0" smtClean="0"/>
              <a:t>Pre</a:t>
            </a:r>
            <a:endParaRPr lang="en-US" dirty="0"/>
          </a:p>
        </p:txBody>
      </p:sp>
      <p:sp>
        <p:nvSpPr>
          <p:cNvPr id="7" name="TextBox 6"/>
          <p:cNvSpPr txBox="1"/>
          <p:nvPr/>
        </p:nvSpPr>
        <p:spPr>
          <a:xfrm>
            <a:off x="6047170" y="5399100"/>
            <a:ext cx="833021" cy="369332"/>
          </a:xfrm>
          <a:prstGeom prst="rect">
            <a:avLst/>
          </a:prstGeom>
          <a:solidFill>
            <a:schemeClr val="bg1"/>
          </a:solidFill>
        </p:spPr>
        <p:txBody>
          <a:bodyPr wrap="square" rtlCol="0">
            <a:spAutoFit/>
          </a:bodyPr>
          <a:lstStyle/>
          <a:p>
            <a:r>
              <a:rPr lang="en-US" dirty="0" smtClean="0"/>
              <a:t>Mid</a:t>
            </a:r>
            <a:endParaRPr lang="en-US" dirty="0"/>
          </a:p>
        </p:txBody>
      </p:sp>
      <p:sp>
        <p:nvSpPr>
          <p:cNvPr id="8" name="TextBox 7"/>
          <p:cNvSpPr txBox="1"/>
          <p:nvPr/>
        </p:nvSpPr>
        <p:spPr>
          <a:xfrm>
            <a:off x="7966229" y="5391703"/>
            <a:ext cx="689499" cy="369332"/>
          </a:xfrm>
          <a:prstGeom prst="rect">
            <a:avLst/>
          </a:prstGeom>
          <a:solidFill>
            <a:schemeClr val="bg1"/>
          </a:solidFill>
        </p:spPr>
        <p:txBody>
          <a:bodyPr wrap="square" rtlCol="0">
            <a:spAutoFit/>
          </a:bodyPr>
          <a:lstStyle/>
          <a:p>
            <a:r>
              <a:rPr lang="en-US" dirty="0" smtClean="0"/>
              <a:t>Post</a:t>
            </a:r>
            <a:endParaRPr lang="en-US" dirty="0"/>
          </a:p>
        </p:txBody>
      </p:sp>
    </p:spTree>
    <p:extLst>
      <p:ext uri="{BB962C8B-B14F-4D97-AF65-F5344CB8AC3E}">
        <p14:creationId xmlns:p14="http://schemas.microsoft.com/office/powerpoint/2010/main" val="24037924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9046" y="1295400"/>
            <a:ext cx="7665920" cy="5292723"/>
          </a:xfrm>
          <a:prstGeom prst="rect">
            <a:avLst/>
          </a:prstGeom>
        </p:spPr>
      </p:pic>
      <p:sp>
        <p:nvSpPr>
          <p:cNvPr id="5" name="Title 2"/>
          <p:cNvSpPr txBox="1">
            <a:spLocks/>
          </p:cNvSpPr>
          <p:nvPr/>
        </p:nvSpPr>
        <p:spPr>
          <a:xfrm>
            <a:off x="0" y="152400"/>
            <a:ext cx="10972800" cy="11430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Clients with clinical pathology and steep discounting</a:t>
            </a:r>
            <a:endParaRPr lang="en-US" dirty="0"/>
          </a:p>
        </p:txBody>
      </p:sp>
      <p:sp>
        <p:nvSpPr>
          <p:cNvPr id="6" name="TextBox 5"/>
          <p:cNvSpPr txBox="1"/>
          <p:nvPr/>
        </p:nvSpPr>
        <p:spPr>
          <a:xfrm>
            <a:off x="4332298" y="5273332"/>
            <a:ext cx="834502" cy="369332"/>
          </a:xfrm>
          <a:prstGeom prst="rect">
            <a:avLst/>
          </a:prstGeom>
          <a:solidFill>
            <a:schemeClr val="bg1"/>
          </a:solidFill>
        </p:spPr>
        <p:txBody>
          <a:bodyPr wrap="square" rtlCol="0">
            <a:spAutoFit/>
          </a:bodyPr>
          <a:lstStyle/>
          <a:p>
            <a:r>
              <a:rPr lang="en-US" dirty="0" smtClean="0"/>
              <a:t>Pre</a:t>
            </a:r>
            <a:endParaRPr lang="en-US" dirty="0"/>
          </a:p>
        </p:txBody>
      </p:sp>
      <p:sp>
        <p:nvSpPr>
          <p:cNvPr id="7" name="TextBox 6"/>
          <p:cNvSpPr txBox="1"/>
          <p:nvPr/>
        </p:nvSpPr>
        <p:spPr>
          <a:xfrm>
            <a:off x="6118194" y="5301449"/>
            <a:ext cx="762000" cy="369332"/>
          </a:xfrm>
          <a:prstGeom prst="rect">
            <a:avLst/>
          </a:prstGeom>
          <a:solidFill>
            <a:schemeClr val="bg1"/>
          </a:solidFill>
        </p:spPr>
        <p:txBody>
          <a:bodyPr wrap="square" rtlCol="0">
            <a:spAutoFit/>
          </a:bodyPr>
          <a:lstStyle/>
          <a:p>
            <a:r>
              <a:rPr lang="en-US" dirty="0" smtClean="0"/>
              <a:t>Mid</a:t>
            </a:r>
            <a:endParaRPr lang="en-US" dirty="0"/>
          </a:p>
        </p:txBody>
      </p:sp>
      <p:sp>
        <p:nvSpPr>
          <p:cNvPr id="8" name="TextBox 7"/>
          <p:cNvSpPr txBox="1"/>
          <p:nvPr/>
        </p:nvSpPr>
        <p:spPr>
          <a:xfrm>
            <a:off x="7957357" y="5231907"/>
            <a:ext cx="787153" cy="369332"/>
          </a:xfrm>
          <a:prstGeom prst="rect">
            <a:avLst/>
          </a:prstGeom>
          <a:solidFill>
            <a:schemeClr val="bg1"/>
          </a:solidFill>
        </p:spPr>
        <p:txBody>
          <a:bodyPr wrap="square" rtlCol="0">
            <a:spAutoFit/>
          </a:bodyPr>
          <a:lstStyle/>
          <a:p>
            <a:r>
              <a:rPr lang="en-US" dirty="0" smtClean="0"/>
              <a:t>Post</a:t>
            </a:r>
            <a:endParaRPr lang="en-US" dirty="0"/>
          </a:p>
        </p:txBody>
      </p:sp>
    </p:spTree>
    <p:extLst>
      <p:ext uri="{BB962C8B-B14F-4D97-AF65-F5344CB8AC3E}">
        <p14:creationId xmlns:p14="http://schemas.microsoft.com/office/powerpoint/2010/main" val="18297793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3319" y="1141224"/>
            <a:ext cx="7473951" cy="5404139"/>
          </a:xfrm>
          <a:prstGeom prst="rect">
            <a:avLst/>
          </a:prstGeom>
        </p:spPr>
      </p:pic>
      <p:sp>
        <p:nvSpPr>
          <p:cNvPr id="3" name="Title 2"/>
          <p:cNvSpPr txBox="1">
            <a:spLocks/>
          </p:cNvSpPr>
          <p:nvPr/>
        </p:nvSpPr>
        <p:spPr>
          <a:xfrm>
            <a:off x="0" y="152400"/>
            <a:ext cx="10972800" cy="11430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Clients with clinical pathology and steep discounting</a:t>
            </a:r>
            <a:endParaRPr lang="en-US" dirty="0"/>
          </a:p>
        </p:txBody>
      </p:sp>
      <p:sp>
        <p:nvSpPr>
          <p:cNvPr id="4" name="TextBox 3"/>
          <p:cNvSpPr txBox="1"/>
          <p:nvPr/>
        </p:nvSpPr>
        <p:spPr>
          <a:xfrm>
            <a:off x="4554244" y="5477528"/>
            <a:ext cx="790113" cy="369332"/>
          </a:xfrm>
          <a:prstGeom prst="rect">
            <a:avLst/>
          </a:prstGeom>
          <a:solidFill>
            <a:schemeClr val="bg1"/>
          </a:solidFill>
        </p:spPr>
        <p:txBody>
          <a:bodyPr wrap="square" rtlCol="0">
            <a:spAutoFit/>
          </a:bodyPr>
          <a:lstStyle/>
          <a:p>
            <a:r>
              <a:rPr lang="en-US" dirty="0" smtClean="0"/>
              <a:t>Pre</a:t>
            </a:r>
            <a:endParaRPr lang="en-US" dirty="0"/>
          </a:p>
        </p:txBody>
      </p:sp>
      <p:sp>
        <p:nvSpPr>
          <p:cNvPr id="5" name="TextBox 4"/>
          <p:cNvSpPr txBox="1"/>
          <p:nvPr/>
        </p:nvSpPr>
        <p:spPr>
          <a:xfrm>
            <a:off x="6499936" y="5479005"/>
            <a:ext cx="673223" cy="369332"/>
          </a:xfrm>
          <a:prstGeom prst="rect">
            <a:avLst/>
          </a:prstGeom>
          <a:solidFill>
            <a:schemeClr val="bg1"/>
          </a:solidFill>
        </p:spPr>
        <p:txBody>
          <a:bodyPr wrap="square" rtlCol="0">
            <a:spAutoFit/>
          </a:bodyPr>
          <a:lstStyle/>
          <a:p>
            <a:r>
              <a:rPr lang="en-US" dirty="0" smtClean="0"/>
              <a:t>Mid</a:t>
            </a:r>
            <a:endParaRPr lang="en-US" dirty="0"/>
          </a:p>
        </p:txBody>
      </p:sp>
      <p:sp>
        <p:nvSpPr>
          <p:cNvPr id="6" name="TextBox 5"/>
          <p:cNvSpPr txBox="1"/>
          <p:nvPr/>
        </p:nvSpPr>
        <p:spPr>
          <a:xfrm>
            <a:off x="8259200" y="5515993"/>
            <a:ext cx="822664" cy="369332"/>
          </a:xfrm>
          <a:prstGeom prst="rect">
            <a:avLst/>
          </a:prstGeom>
          <a:solidFill>
            <a:schemeClr val="bg1"/>
          </a:solidFill>
        </p:spPr>
        <p:txBody>
          <a:bodyPr wrap="square" rtlCol="0">
            <a:spAutoFit/>
          </a:bodyPr>
          <a:lstStyle/>
          <a:p>
            <a:r>
              <a:rPr lang="en-US" dirty="0" smtClean="0"/>
              <a:t>Post</a:t>
            </a:r>
            <a:endParaRPr lang="en-US" dirty="0"/>
          </a:p>
        </p:txBody>
      </p:sp>
    </p:spTree>
    <p:extLst>
      <p:ext uri="{BB962C8B-B14F-4D97-AF65-F5344CB8AC3E}">
        <p14:creationId xmlns:p14="http://schemas.microsoft.com/office/powerpoint/2010/main" val="41265849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project</a:t>
            </a:r>
            <a:endParaRPr lang="en-US" dirty="0"/>
          </a:p>
        </p:txBody>
      </p:sp>
      <p:pic>
        <p:nvPicPr>
          <p:cNvPr id="8194" name="Picture 2" descr="https://scontent.xx.fbcdn.net/v/t1.0-9/13092011_10208376557244258_253212041180194397_n.jpg?oh=b954fd03e62c628db433fa7b46856208&amp;oe=57C536A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580" y="1131072"/>
            <a:ext cx="4625975" cy="46259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1.rgstatic.net/ii/profile.image/AS%3A324485666803713@1454374819169_l/Kate_Morrison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651" y="2977888"/>
            <a:ext cx="3095741" cy="309574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researchweek.usu.edu/2012/images/uploads/bio/Brady%20DeHar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026" y="4261608"/>
            <a:ext cx="2293600" cy="217746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ell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6338" y="1128469"/>
            <a:ext cx="2222383" cy="311133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amil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4928" y="3300984"/>
            <a:ext cx="2275369" cy="3291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farm9.staticflickr.com/8062/8213432552_aa34a48fb2_k_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8381" y="850157"/>
            <a:ext cx="3678194" cy="2450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mages.clipartpanda.com/green-dollar-sign-clipart-consulting-clipart-green-dollar-signwhat-is-your-time-worth----rogue-river-consulting-blog-sp0s3dup.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1835" y="4352544"/>
            <a:ext cx="2505455" cy="250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5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93643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960" y="1499616"/>
            <a:ext cx="11647539" cy="4626547"/>
          </a:xfrm>
        </p:spPr>
        <p:txBody>
          <a:bodyPr>
            <a:normAutofit fontScale="85000" lnSpcReduction="20000"/>
          </a:bodyPr>
          <a:lstStyle/>
          <a:p>
            <a:r>
              <a:rPr lang="en-US" altLang="en-US" dirty="0">
                <a:solidFill>
                  <a:schemeClr val="bg1"/>
                </a:solidFill>
              </a:rPr>
              <a:t>Extinction</a:t>
            </a:r>
          </a:p>
          <a:p>
            <a:pPr lvl="1"/>
            <a:r>
              <a:rPr lang="en-US" altLang="en-US" dirty="0">
                <a:solidFill>
                  <a:schemeClr val="bg1"/>
                </a:solidFill>
              </a:rPr>
              <a:t>Operant </a:t>
            </a:r>
            <a:r>
              <a:rPr lang="en-US" altLang="en-US" dirty="0" smtClean="0">
                <a:solidFill>
                  <a:schemeClr val="bg1"/>
                </a:solidFill>
              </a:rPr>
              <a:t>and classical </a:t>
            </a:r>
            <a:endParaRPr lang="en-US" altLang="en-US" dirty="0">
              <a:solidFill>
                <a:schemeClr val="bg1"/>
              </a:solidFill>
            </a:endParaRPr>
          </a:p>
          <a:p>
            <a:r>
              <a:rPr lang="en-US" dirty="0" smtClean="0">
                <a:solidFill>
                  <a:schemeClr val="bg1"/>
                </a:solidFill>
              </a:rPr>
              <a:t>“The </a:t>
            </a:r>
            <a:r>
              <a:rPr lang="en-US" dirty="0">
                <a:solidFill>
                  <a:schemeClr val="bg1"/>
                </a:solidFill>
              </a:rPr>
              <a:t>omission of previously delivered unconditioned stimuli or </a:t>
            </a:r>
            <a:r>
              <a:rPr lang="en-US" dirty="0" err="1" smtClean="0">
                <a:solidFill>
                  <a:schemeClr val="bg1"/>
                </a:solidFill>
              </a:rPr>
              <a:t>reinforcers</a:t>
            </a:r>
            <a:r>
              <a:rPr lang="en-US" dirty="0" smtClean="0">
                <a:solidFill>
                  <a:schemeClr val="bg1"/>
                </a:solidFill>
              </a:rPr>
              <a:t>; </a:t>
            </a:r>
            <a:r>
              <a:rPr lang="en-US" dirty="0">
                <a:solidFill>
                  <a:schemeClr val="bg1"/>
                </a:solidFill>
              </a:rPr>
              <a:t>however, it also has been defined as the absence of a contingency between response and </a:t>
            </a:r>
            <a:r>
              <a:rPr lang="en-US" dirty="0" err="1">
                <a:solidFill>
                  <a:schemeClr val="bg1"/>
                </a:solidFill>
              </a:rPr>
              <a:t>reinforcer</a:t>
            </a:r>
            <a:r>
              <a:rPr lang="en-US" dirty="0">
                <a:solidFill>
                  <a:schemeClr val="bg1"/>
                </a:solidFill>
              </a:rPr>
              <a:t> or between conditional and unconditional </a:t>
            </a:r>
            <a:r>
              <a:rPr lang="en-US" dirty="0" smtClean="0">
                <a:solidFill>
                  <a:schemeClr val="bg1"/>
                </a:solidFill>
              </a:rPr>
              <a:t>stimulus </a:t>
            </a:r>
          </a:p>
          <a:p>
            <a:r>
              <a:rPr lang="en-US" dirty="0" smtClean="0">
                <a:solidFill>
                  <a:schemeClr val="bg1"/>
                </a:solidFill>
              </a:rPr>
              <a:t>At a functional…level </a:t>
            </a:r>
            <a:r>
              <a:rPr lang="en-US" dirty="0">
                <a:solidFill>
                  <a:schemeClr val="bg1"/>
                </a:solidFill>
              </a:rPr>
              <a:t>extinction describes the decreases in responding from higher levels observed prior to extinction to lower </a:t>
            </a:r>
            <a:r>
              <a:rPr lang="en-US" dirty="0" smtClean="0">
                <a:solidFill>
                  <a:schemeClr val="bg1"/>
                </a:solidFill>
              </a:rPr>
              <a:t>levels…” </a:t>
            </a:r>
            <a:r>
              <a:rPr lang="en-US" sz="2400" dirty="0" smtClean="0">
                <a:solidFill>
                  <a:schemeClr val="bg1"/>
                </a:solidFill>
              </a:rPr>
              <a:t>(</a:t>
            </a:r>
            <a:r>
              <a:rPr lang="en-US" sz="2400" dirty="0" err="1" smtClean="0">
                <a:solidFill>
                  <a:schemeClr val="bg1"/>
                </a:solidFill>
              </a:rPr>
              <a:t>Lattal</a:t>
            </a:r>
            <a:r>
              <a:rPr lang="en-US" sz="2400" dirty="0" smtClean="0">
                <a:solidFill>
                  <a:schemeClr val="bg1"/>
                </a:solidFill>
              </a:rPr>
              <a:t> &amp; </a:t>
            </a:r>
            <a:r>
              <a:rPr lang="en-US" sz="2400" dirty="0" err="1" smtClean="0">
                <a:solidFill>
                  <a:schemeClr val="bg1"/>
                </a:solidFill>
              </a:rPr>
              <a:t>Lattal</a:t>
            </a:r>
            <a:r>
              <a:rPr lang="en-US" sz="2400" dirty="0" smtClean="0">
                <a:solidFill>
                  <a:schemeClr val="bg1"/>
                </a:solidFill>
              </a:rPr>
              <a:t>, 2012)</a:t>
            </a:r>
          </a:p>
          <a:p>
            <a:r>
              <a:rPr lang="en-US" dirty="0" smtClean="0">
                <a:solidFill>
                  <a:schemeClr val="bg1"/>
                </a:solidFill>
              </a:rPr>
              <a:t>Qualifications:</a:t>
            </a:r>
          </a:p>
          <a:p>
            <a:r>
              <a:rPr lang="en-US" dirty="0" smtClean="0">
                <a:solidFill>
                  <a:schemeClr val="bg1"/>
                </a:solidFill>
              </a:rPr>
              <a:t>Duration and degree depend  how much conditions change </a:t>
            </a:r>
          </a:p>
          <a:p>
            <a:r>
              <a:rPr lang="en-US" dirty="0" smtClean="0">
                <a:solidFill>
                  <a:schemeClr val="bg1"/>
                </a:solidFill>
              </a:rPr>
              <a:t>Extinction </a:t>
            </a:r>
            <a:r>
              <a:rPr lang="en-US" dirty="0">
                <a:solidFill>
                  <a:schemeClr val="bg1"/>
                </a:solidFill>
              </a:rPr>
              <a:t>may cause other responses to be </a:t>
            </a:r>
            <a:r>
              <a:rPr lang="en-US" dirty="0" smtClean="0">
                <a:solidFill>
                  <a:schemeClr val="bg1"/>
                </a:solidFill>
              </a:rPr>
              <a:t>generated</a:t>
            </a:r>
          </a:p>
          <a:p>
            <a:r>
              <a:rPr lang="en-US" dirty="0">
                <a:solidFill>
                  <a:schemeClr val="bg1"/>
                </a:solidFill>
              </a:rPr>
              <a:t>Even if response is completely </a:t>
            </a:r>
            <a:r>
              <a:rPr lang="en-US" dirty="0" smtClean="0">
                <a:solidFill>
                  <a:schemeClr val="bg1"/>
                </a:solidFill>
              </a:rPr>
              <a:t>eliminated </a:t>
            </a:r>
            <a:r>
              <a:rPr lang="en-US" dirty="0">
                <a:solidFill>
                  <a:schemeClr val="bg1"/>
                </a:solidFill>
              </a:rPr>
              <a:t>certain conditions will cause a return</a:t>
            </a:r>
          </a:p>
          <a:p>
            <a:endParaRPr lang="en-US" dirty="0"/>
          </a:p>
        </p:txBody>
      </p:sp>
      <p:sp>
        <p:nvSpPr>
          <p:cNvPr id="3" name="Title 2"/>
          <p:cNvSpPr>
            <a:spLocks noGrp="1"/>
          </p:cNvSpPr>
          <p:nvPr>
            <p:ph type="title"/>
          </p:nvPr>
        </p:nvSpPr>
        <p:spPr/>
        <p:txBody>
          <a:bodyPr/>
          <a:lstStyle/>
          <a:p>
            <a:r>
              <a:rPr lang="en-US" dirty="0"/>
              <a:t>Why is basic work important?</a:t>
            </a:r>
          </a:p>
        </p:txBody>
      </p:sp>
      <p:pic>
        <p:nvPicPr>
          <p:cNvPr id="4" name="Picture 8" descr="Timothy A. Sha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495" y="152400"/>
            <a:ext cx="205739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9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600075"/>
            <a:ext cx="10972800" cy="1143000"/>
          </a:xfrm>
        </p:spPr>
        <p:txBody>
          <a:bodyPr>
            <a:normAutofit fontScale="90000"/>
          </a:bodyPr>
          <a:lstStyle/>
          <a:p>
            <a:pPr defTabSz="914353">
              <a:defRPr/>
            </a:pPr>
            <a:r>
              <a:rPr lang="en-US" sz="3100" dirty="0" smtClean="0">
                <a:effectLst>
                  <a:outerShdw blurRad="38100" dist="38100" dir="2700000" algn="tl">
                    <a:srgbClr val="DDDDDD"/>
                  </a:outerShdw>
                </a:effectLst>
                <a:latin typeface="Calisto MT" charset="0"/>
                <a:ea typeface="ＭＳ Ｐゴシック" charset="0"/>
              </a:rPr>
              <a:t>Resurgence-</a:t>
            </a:r>
            <a:r>
              <a:rPr lang="en-US" sz="3100" dirty="0">
                <a:solidFill>
                  <a:schemeClr val="bg1"/>
                </a:solidFill>
              </a:rPr>
              <a:t>	</a:t>
            </a:r>
            <a:r>
              <a:rPr lang="en-US" sz="3100" dirty="0" smtClean="0">
                <a:solidFill>
                  <a:schemeClr val="bg1"/>
                </a:solidFill>
              </a:rPr>
              <a:t> </a:t>
            </a:r>
            <a:r>
              <a:rPr lang="en-US" sz="3100" dirty="0">
                <a:solidFill>
                  <a:schemeClr val="bg1"/>
                </a:solidFill>
              </a:rPr>
              <a:t>Reappearance of extinguished behavior when an alternative  behavior introduced during extinction is subsequently also placed on extinction</a:t>
            </a:r>
            <a:r>
              <a:rPr lang="en-US" dirty="0">
                <a:solidFill>
                  <a:schemeClr val="bg1"/>
                </a:solidFill>
              </a:rPr>
              <a:t/>
            </a:r>
            <a:br>
              <a:rPr lang="en-US" dirty="0">
                <a:solidFill>
                  <a:schemeClr val="bg1"/>
                </a:solidFill>
              </a:rPr>
            </a:br>
            <a:endParaRPr lang="en-US" dirty="0">
              <a:ea typeface="+mj-ea"/>
              <a:cs typeface="+mj-cs"/>
            </a:endParaRPr>
          </a:p>
        </p:txBody>
      </p:sp>
      <p:sp>
        <p:nvSpPr>
          <p:cNvPr id="4" name="Up Arrow 3"/>
          <p:cNvSpPr>
            <a:spLocks noChangeArrowheads="1"/>
          </p:cNvSpPr>
          <p:nvPr/>
        </p:nvSpPr>
        <p:spPr bwMode="auto">
          <a:xfrm>
            <a:off x="2238375" y="1867853"/>
            <a:ext cx="1017984" cy="1875234"/>
          </a:xfrm>
          <a:prstGeom prst="upArrow">
            <a:avLst>
              <a:gd name="adj1" fmla="val 50000"/>
              <a:gd name="adj2" fmla="val 50001"/>
            </a:avLst>
          </a:prstGeom>
          <a:solidFill>
            <a:srgbClr val="008000"/>
          </a:solidFill>
          <a:ln w="10000">
            <a:solidFill>
              <a:srgbClr val="008000"/>
            </a:solidFill>
            <a:miter lim="800000"/>
            <a:headEnd/>
            <a:tailEnd/>
          </a:ln>
          <a:effectLst>
            <a:outerShdw blurRad="31750" dist="25400" dir="5400000" rotWithShape="0">
              <a:srgbClr val="808080">
                <a:alpha val="50000"/>
              </a:srgbClr>
            </a:outerShdw>
          </a:effectLst>
        </p:spPr>
        <p:txBody>
          <a:bodyPr anchor="ctr"/>
          <a:lstStyle/>
          <a:p>
            <a:pPr algn="ctr">
              <a:defRPr/>
            </a:pPr>
            <a:endParaRPr lang="en-US" sz="1266">
              <a:solidFill>
                <a:schemeClr val="lt1"/>
              </a:solidFill>
            </a:endParaRPr>
          </a:p>
        </p:txBody>
      </p:sp>
      <p:graphicFrame>
        <p:nvGraphicFramePr>
          <p:cNvPr id="5" name="Chart 4"/>
          <p:cNvGraphicFramePr>
            <a:graphicFrameLocks/>
          </p:cNvGraphicFramePr>
          <p:nvPr>
            <p:extLst>
              <p:ext uri="{D42A27DB-BD31-4B8C-83A1-F6EECF244321}">
                <p14:modId xmlns:p14="http://schemas.microsoft.com/office/powerpoint/2010/main" val="132499971"/>
              </p:ext>
            </p:extLst>
          </p:nvPr>
        </p:nvGraphicFramePr>
        <p:xfrm>
          <a:off x="4562475" y="1611313"/>
          <a:ext cx="3816350" cy="2344737"/>
        </p:xfrm>
        <a:graphic>
          <a:graphicData uri="http://schemas.openxmlformats.org/presentationml/2006/ole">
            <mc:AlternateContent xmlns:mc="http://schemas.openxmlformats.org/markup-compatibility/2006">
              <mc:Choice xmlns:v="urn:schemas-microsoft-com:vml" Requires="v">
                <p:oleObj spid="_x0000_s15579" name="Chart" r:id="rId4" imgW="5429132" imgH="3333690" progId="Excel.Chart.8">
                  <p:embed/>
                </p:oleObj>
              </mc:Choice>
              <mc:Fallback>
                <p:oleObj name="Chart" r:id="rId4" imgW="5429132" imgH="3333690" progId="Excel.Chart.8">
                  <p:embed/>
                  <p:pic>
                    <p:nvPicPr>
                      <p:cNvPr id="5" name="Chart 4"/>
                      <p:cNvPicPr>
                        <a:picLocks noChangeArrowheads="1"/>
                      </p:cNvPicPr>
                      <p:nvPr/>
                    </p:nvPicPr>
                    <p:blipFill>
                      <a:blip r:embed="rId5"/>
                      <a:srcRect/>
                      <a:stretch>
                        <a:fillRect/>
                      </a:stretch>
                    </p:blipFill>
                    <p:spPr bwMode="auto">
                      <a:xfrm>
                        <a:off x="4562475" y="1611313"/>
                        <a:ext cx="3816350" cy="2344737"/>
                      </a:xfrm>
                      <a:prstGeom prst="rect">
                        <a:avLst/>
                      </a:prstGeom>
                      <a:solidFill>
                        <a:schemeClr val="bg1"/>
                      </a:solidFill>
                    </p:spPr>
                  </p:pic>
                </p:oleObj>
              </mc:Fallback>
            </mc:AlternateContent>
          </a:graphicData>
        </a:graphic>
      </p:graphicFrame>
      <p:graphicFrame>
        <p:nvGraphicFramePr>
          <p:cNvPr id="17" name="Chart 16"/>
          <p:cNvGraphicFramePr>
            <a:graphicFrameLocks/>
          </p:cNvGraphicFramePr>
          <p:nvPr>
            <p:extLst>
              <p:ext uri="{D42A27DB-BD31-4B8C-83A1-F6EECF244321}">
                <p14:modId xmlns:p14="http://schemas.microsoft.com/office/powerpoint/2010/main" val="2322806342"/>
              </p:ext>
            </p:extLst>
          </p:nvPr>
        </p:nvGraphicFramePr>
        <p:xfrm>
          <a:off x="7148513" y="2476500"/>
          <a:ext cx="1362075" cy="1400175"/>
        </p:xfrm>
        <a:graphic>
          <a:graphicData uri="http://schemas.openxmlformats.org/presentationml/2006/ole">
            <mc:AlternateContent xmlns:mc="http://schemas.openxmlformats.org/markup-compatibility/2006">
              <mc:Choice xmlns:v="urn:schemas-microsoft-com:vml" Requires="v">
                <p:oleObj spid="_x0000_s15580" name="Chart" r:id="rId6" imgW="1933612" imgH="1990710" progId="Excel.Chart.8">
                  <p:embed/>
                </p:oleObj>
              </mc:Choice>
              <mc:Fallback>
                <p:oleObj name="Chart" r:id="rId6" imgW="1933612" imgH="1990710" progId="Excel.Chart.8">
                  <p:embed/>
                  <p:pic>
                    <p:nvPicPr>
                      <p:cNvPr id="17" name="Chart 16"/>
                      <p:cNvPicPr>
                        <a:picLocks noChangeArrowheads="1"/>
                      </p:cNvPicPr>
                      <p:nvPr/>
                    </p:nvPicPr>
                    <p:blipFill>
                      <a:blip r:embed="rId7"/>
                      <a:srcRect/>
                      <a:stretch>
                        <a:fillRect/>
                      </a:stretch>
                    </p:blipFill>
                    <p:spPr bwMode="auto">
                      <a:xfrm>
                        <a:off x="7148513" y="2476500"/>
                        <a:ext cx="1362075" cy="140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Up Arrow 17"/>
          <p:cNvSpPr>
            <a:spLocks noChangeArrowheads="1"/>
          </p:cNvSpPr>
          <p:nvPr/>
        </p:nvSpPr>
        <p:spPr bwMode="auto">
          <a:xfrm>
            <a:off x="2238375" y="5322094"/>
            <a:ext cx="1017984" cy="1060400"/>
          </a:xfrm>
          <a:prstGeom prst="upArrow">
            <a:avLst>
              <a:gd name="adj1" fmla="val 50000"/>
              <a:gd name="adj2" fmla="val 50000"/>
            </a:avLst>
          </a:prstGeom>
          <a:solidFill>
            <a:srgbClr val="008000"/>
          </a:solidFill>
          <a:ln w="10000">
            <a:solidFill>
              <a:srgbClr val="008000"/>
            </a:solidFill>
            <a:miter lim="800000"/>
            <a:headEnd/>
            <a:tailEnd/>
          </a:ln>
          <a:effectLst>
            <a:outerShdw blurRad="31750" dist="25400" dir="5400000" rotWithShape="0">
              <a:srgbClr val="808080">
                <a:alpha val="50000"/>
              </a:srgbClr>
            </a:outerShdw>
          </a:effectLst>
        </p:spPr>
        <p:txBody>
          <a:bodyPr anchor="ctr"/>
          <a:lstStyle/>
          <a:p>
            <a:pPr algn="ctr">
              <a:defRPr/>
            </a:pPr>
            <a:endParaRPr lang="en-US" sz="1266">
              <a:solidFill>
                <a:schemeClr val="lt1"/>
              </a:solidFill>
            </a:endParaRPr>
          </a:p>
        </p:txBody>
      </p:sp>
      <p:graphicFrame>
        <p:nvGraphicFramePr>
          <p:cNvPr id="21" name="Chart 20"/>
          <p:cNvGraphicFramePr>
            <a:graphicFrameLocks/>
          </p:cNvGraphicFramePr>
          <p:nvPr>
            <p:extLst>
              <p:ext uri="{D42A27DB-BD31-4B8C-83A1-F6EECF244321}">
                <p14:modId xmlns:p14="http://schemas.microsoft.com/office/powerpoint/2010/main" val="4255579638"/>
              </p:ext>
            </p:extLst>
          </p:nvPr>
        </p:nvGraphicFramePr>
        <p:xfrm>
          <a:off x="4562475" y="4248929"/>
          <a:ext cx="3816350" cy="2347912"/>
        </p:xfrm>
        <a:graphic>
          <a:graphicData uri="http://schemas.openxmlformats.org/presentationml/2006/ole">
            <mc:AlternateContent xmlns:mc="http://schemas.openxmlformats.org/markup-compatibility/2006">
              <mc:Choice xmlns:v="urn:schemas-microsoft-com:vml" Requires="v">
                <p:oleObj spid="_x0000_s15581" name="Chart" r:id="rId8" imgW="5429132" imgH="3333690" progId="Excel.Chart.8">
                  <p:embed/>
                </p:oleObj>
              </mc:Choice>
              <mc:Fallback>
                <p:oleObj name="Chart" r:id="rId8" imgW="5429132" imgH="3333690" progId="Excel.Chart.8">
                  <p:embed/>
                  <p:pic>
                    <p:nvPicPr>
                      <p:cNvPr id="21" name="Chart 20"/>
                      <p:cNvPicPr>
                        <a:picLocks noChangeArrowheads="1"/>
                      </p:cNvPicPr>
                      <p:nvPr/>
                    </p:nvPicPr>
                    <p:blipFill>
                      <a:blip r:embed="rId9"/>
                      <a:srcRect/>
                      <a:stretch>
                        <a:fillRect/>
                      </a:stretch>
                    </p:blipFill>
                    <p:spPr bwMode="auto">
                      <a:xfrm>
                        <a:off x="4562475" y="4248929"/>
                        <a:ext cx="3816350" cy="2347912"/>
                      </a:xfrm>
                      <a:prstGeom prst="rect">
                        <a:avLst/>
                      </a:prstGeom>
                      <a:solidFill>
                        <a:schemeClr val="bg1"/>
                      </a:solidFill>
                    </p:spPr>
                  </p:pic>
                </p:oleObj>
              </mc:Fallback>
            </mc:AlternateContent>
          </a:graphicData>
        </a:graphic>
      </p:graphicFrame>
      <p:graphicFrame>
        <p:nvGraphicFramePr>
          <p:cNvPr id="22" name="Chart 21"/>
          <p:cNvGraphicFramePr>
            <a:graphicFrameLocks/>
          </p:cNvGraphicFramePr>
          <p:nvPr>
            <p:extLst>
              <p:ext uri="{D42A27DB-BD31-4B8C-83A1-F6EECF244321}">
                <p14:modId xmlns:p14="http://schemas.microsoft.com/office/powerpoint/2010/main" val="3879741305"/>
              </p:ext>
            </p:extLst>
          </p:nvPr>
        </p:nvGraphicFramePr>
        <p:xfrm>
          <a:off x="7185025" y="4976813"/>
          <a:ext cx="1358900" cy="917575"/>
        </p:xfrm>
        <a:graphic>
          <a:graphicData uri="http://schemas.openxmlformats.org/presentationml/2006/ole">
            <mc:AlternateContent xmlns:mc="http://schemas.openxmlformats.org/markup-compatibility/2006">
              <mc:Choice xmlns:v="urn:schemas-microsoft-com:vml" Requires="v">
                <p:oleObj spid="_x0000_s15582" name="Chart" r:id="rId10" imgW="1933612" imgH="1304910" progId="Excel.Chart.8">
                  <p:embed/>
                </p:oleObj>
              </mc:Choice>
              <mc:Fallback>
                <p:oleObj name="Chart" r:id="rId10" imgW="1933612" imgH="1304910" progId="Excel.Chart.8">
                  <p:embed/>
                  <p:pic>
                    <p:nvPicPr>
                      <p:cNvPr id="22" name="Chart 21"/>
                      <p:cNvPicPr>
                        <a:picLocks noChangeArrowheads="1"/>
                      </p:cNvPicPr>
                      <p:nvPr/>
                    </p:nvPicPr>
                    <p:blipFill>
                      <a:blip r:embed="rId11"/>
                      <a:srcRect/>
                      <a:stretch>
                        <a:fillRect/>
                      </a:stretch>
                    </p:blipFill>
                    <p:spPr bwMode="auto">
                      <a:xfrm>
                        <a:off x="7185025" y="4976813"/>
                        <a:ext cx="13589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37485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357" y="1006389"/>
            <a:ext cx="8304643" cy="5383851"/>
          </a:xfrm>
          <a:prstGeom prst="rect">
            <a:avLst/>
          </a:prstGeom>
        </p:spPr>
      </p:pic>
      <p:sp>
        <p:nvSpPr>
          <p:cNvPr id="5" name="TextBox 4"/>
          <p:cNvSpPr txBox="1"/>
          <p:nvPr/>
        </p:nvSpPr>
        <p:spPr>
          <a:xfrm>
            <a:off x="9041259" y="6390241"/>
            <a:ext cx="2897312" cy="369332"/>
          </a:xfrm>
          <a:prstGeom prst="rect">
            <a:avLst/>
          </a:prstGeom>
          <a:noFill/>
        </p:spPr>
        <p:txBody>
          <a:bodyPr wrap="square" rtlCol="0">
            <a:spAutoFit/>
          </a:bodyPr>
          <a:lstStyle/>
          <a:p>
            <a:r>
              <a:rPr lang="en-US" dirty="0" err="1" smtClean="0">
                <a:solidFill>
                  <a:schemeClr val="bg1"/>
                </a:solidFill>
              </a:rPr>
              <a:t>McSweeney</a:t>
            </a:r>
            <a:r>
              <a:rPr lang="en-US" dirty="0" smtClean="0">
                <a:solidFill>
                  <a:schemeClr val="bg1"/>
                </a:solidFill>
              </a:rPr>
              <a:t> &amp; Shahan</a:t>
            </a:r>
            <a:r>
              <a:rPr lang="en-US" dirty="0">
                <a:solidFill>
                  <a:schemeClr val="bg1"/>
                </a:solidFill>
              </a:rPr>
              <a:t> </a:t>
            </a:r>
            <a:r>
              <a:rPr lang="en-US" dirty="0" smtClean="0">
                <a:solidFill>
                  <a:schemeClr val="bg1"/>
                </a:solidFill>
              </a:rPr>
              <a:t>(2013)</a:t>
            </a:r>
            <a:endParaRPr lang="en-US" dirty="0">
              <a:solidFill>
                <a:schemeClr val="bg1"/>
              </a:solidFill>
            </a:endParaRPr>
          </a:p>
        </p:txBody>
      </p:sp>
      <p:sp>
        <p:nvSpPr>
          <p:cNvPr id="2" name="TextBox 1"/>
          <p:cNvSpPr txBox="1"/>
          <p:nvPr/>
        </p:nvSpPr>
        <p:spPr>
          <a:xfrm>
            <a:off x="1188720" y="345440"/>
            <a:ext cx="7274560" cy="646331"/>
          </a:xfrm>
          <a:prstGeom prst="rect">
            <a:avLst/>
          </a:prstGeom>
          <a:noFill/>
        </p:spPr>
        <p:txBody>
          <a:bodyPr wrap="square" rtlCol="0">
            <a:spAutoFit/>
          </a:bodyPr>
          <a:lstStyle/>
          <a:p>
            <a:r>
              <a:rPr lang="en-US" sz="3600" dirty="0" smtClean="0">
                <a:solidFill>
                  <a:schemeClr val="bg1"/>
                </a:solidFill>
              </a:rPr>
              <a:t>Extinction phase</a:t>
            </a:r>
            <a:endParaRPr lang="en-US" sz="3600" dirty="0">
              <a:solidFill>
                <a:schemeClr val="bg1"/>
              </a:solidFill>
            </a:endParaRPr>
          </a:p>
        </p:txBody>
      </p:sp>
    </p:spTree>
    <p:extLst>
      <p:ext uri="{BB962C8B-B14F-4D97-AF65-F5344CB8AC3E}">
        <p14:creationId xmlns:p14="http://schemas.microsoft.com/office/powerpoint/2010/main" val="8813588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38037" y="1089774"/>
            <a:ext cx="7929483" cy="5207072"/>
          </a:xfrm>
          <a:prstGeom prst="rect">
            <a:avLst/>
          </a:prstGeom>
        </p:spPr>
      </p:pic>
      <p:sp>
        <p:nvSpPr>
          <p:cNvPr id="3" name="TextBox 2"/>
          <p:cNvSpPr txBox="1"/>
          <p:nvPr/>
        </p:nvSpPr>
        <p:spPr>
          <a:xfrm>
            <a:off x="9041259" y="6390241"/>
            <a:ext cx="2897312" cy="369332"/>
          </a:xfrm>
          <a:prstGeom prst="rect">
            <a:avLst/>
          </a:prstGeom>
          <a:noFill/>
        </p:spPr>
        <p:txBody>
          <a:bodyPr wrap="square" rtlCol="0">
            <a:spAutoFit/>
          </a:bodyPr>
          <a:lstStyle/>
          <a:p>
            <a:r>
              <a:rPr lang="en-US" dirty="0" err="1" smtClean="0">
                <a:solidFill>
                  <a:schemeClr val="bg1"/>
                </a:solidFill>
              </a:rPr>
              <a:t>McSweeney</a:t>
            </a:r>
            <a:r>
              <a:rPr lang="en-US" dirty="0" smtClean="0">
                <a:solidFill>
                  <a:schemeClr val="bg1"/>
                </a:solidFill>
              </a:rPr>
              <a:t> &amp; Shahan</a:t>
            </a:r>
            <a:r>
              <a:rPr lang="en-US" dirty="0">
                <a:solidFill>
                  <a:schemeClr val="bg1"/>
                </a:solidFill>
              </a:rPr>
              <a:t> </a:t>
            </a:r>
            <a:r>
              <a:rPr lang="en-US" dirty="0" smtClean="0">
                <a:solidFill>
                  <a:schemeClr val="bg1"/>
                </a:solidFill>
              </a:rPr>
              <a:t>(2013)</a:t>
            </a:r>
            <a:endParaRPr lang="en-US" dirty="0">
              <a:solidFill>
                <a:schemeClr val="bg1"/>
              </a:solidFill>
            </a:endParaRPr>
          </a:p>
        </p:txBody>
      </p:sp>
      <p:sp>
        <p:nvSpPr>
          <p:cNvPr id="4" name="TextBox 3"/>
          <p:cNvSpPr txBox="1"/>
          <p:nvPr/>
        </p:nvSpPr>
        <p:spPr>
          <a:xfrm>
            <a:off x="1188720" y="345440"/>
            <a:ext cx="7274560" cy="646331"/>
          </a:xfrm>
          <a:prstGeom prst="rect">
            <a:avLst/>
          </a:prstGeom>
          <a:noFill/>
        </p:spPr>
        <p:txBody>
          <a:bodyPr wrap="square" rtlCol="0">
            <a:spAutoFit/>
          </a:bodyPr>
          <a:lstStyle/>
          <a:p>
            <a:r>
              <a:rPr lang="en-US" sz="3600" dirty="0" smtClean="0">
                <a:solidFill>
                  <a:schemeClr val="bg1"/>
                </a:solidFill>
              </a:rPr>
              <a:t>Resurgence phase</a:t>
            </a:r>
            <a:endParaRPr lang="en-US" sz="3600" dirty="0">
              <a:solidFill>
                <a:schemeClr val="bg1"/>
              </a:solidFill>
            </a:endParaRPr>
          </a:p>
        </p:txBody>
      </p:sp>
    </p:spTree>
    <p:extLst>
      <p:ext uri="{BB962C8B-B14F-4D97-AF65-F5344CB8AC3E}">
        <p14:creationId xmlns:p14="http://schemas.microsoft.com/office/powerpoint/2010/main" val="3664756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83505" y="206049"/>
            <a:ext cx="9689285" cy="5922628"/>
          </a:xfrm>
          <a:prstGeom prst="rect">
            <a:avLst/>
          </a:prstGeom>
          <a:solidFill>
            <a:schemeClr val="bg1"/>
          </a:solidFill>
          <a:ln>
            <a:noFill/>
          </a:ln>
        </p:spPr>
      </p:pic>
      <p:sp>
        <p:nvSpPr>
          <p:cNvPr id="3" name="TextBox 2"/>
          <p:cNvSpPr txBox="1"/>
          <p:nvPr/>
        </p:nvSpPr>
        <p:spPr>
          <a:xfrm>
            <a:off x="6736080" y="6288640"/>
            <a:ext cx="4785360" cy="369332"/>
          </a:xfrm>
          <a:prstGeom prst="rect">
            <a:avLst/>
          </a:prstGeom>
          <a:noFill/>
        </p:spPr>
        <p:txBody>
          <a:bodyPr wrap="square" rtlCol="0">
            <a:spAutoFit/>
          </a:bodyPr>
          <a:lstStyle/>
          <a:p>
            <a:r>
              <a:rPr lang="en-US" dirty="0" smtClean="0">
                <a:solidFill>
                  <a:schemeClr val="bg1"/>
                </a:solidFill>
              </a:rPr>
              <a:t>Smith, Madden, Shahan, Smith, &amp; Twohig (in prep)</a:t>
            </a:r>
            <a:endParaRPr lang="en-US" dirty="0">
              <a:solidFill>
                <a:schemeClr val="bg1"/>
              </a:solidFill>
            </a:endParaRPr>
          </a:p>
        </p:txBody>
      </p:sp>
    </p:spTree>
    <p:extLst>
      <p:ext uri="{BB962C8B-B14F-4D97-AF65-F5344CB8AC3E}">
        <p14:creationId xmlns:p14="http://schemas.microsoft.com/office/powerpoint/2010/main" val="13912209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494" y="1457607"/>
            <a:ext cx="11322517" cy="4362167"/>
          </a:xfrm>
          <a:prstGeom prst="rect">
            <a:avLst/>
          </a:prstGeom>
        </p:spPr>
      </p:pic>
    </p:spTree>
    <p:extLst>
      <p:ext uri="{BB962C8B-B14F-4D97-AF65-F5344CB8AC3E}">
        <p14:creationId xmlns:p14="http://schemas.microsoft.com/office/powerpoint/2010/main" val="37698183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One where tables were turned: Audiology </a:t>
            </a:r>
            <a:endParaRPr lang="en-US" dirty="0"/>
          </a:p>
        </p:txBody>
      </p:sp>
      <p:pic>
        <p:nvPicPr>
          <p:cNvPr id="16386" name="Picture 2" descr="https://comd.usu.edu/images/uploads/faculty/Karen_Muno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2087" y="152400"/>
            <a:ext cx="1590675" cy="1971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uccessforkidswithhearingloss.com/wp-content/uploads/2012/08/Depositphotos_5941299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7" y="1418015"/>
            <a:ext cx="2667000" cy="216789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nordicsemi.com/var/ezwebin_site/storage/images/news/press-releases/product-related-news/nordic-2.4ghz-technology-enables-miniature-hearing-aid-to-stream-audio-direct-from-tvs-and-other-consumer-devices/151880-1-eng-GB/Nordic-2.4GHz-technology-enables-miniature-hearing-aid-to-stream-audio-direct-from-TVs-and-other-consumer-devices.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925762" y="1342675"/>
            <a:ext cx="3183006" cy="228352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www.nidcd.nih.gov/sites/default/files/Content%20Images/nidcd-25-timeline-August-2009-hearing-ai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1" y="1284403"/>
            <a:ext cx="2416175" cy="2400067"/>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s://encrypted-tbn1.gstatic.com/images?q=tbn:ANd9GcSBZwBn5UPsDMKusCBMHEBLg0R0qEpLeCsdQ13SFxZ3fzdkhj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6429" y="1418015"/>
            <a:ext cx="3267076" cy="21748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25889" y="3537226"/>
            <a:ext cx="8217901" cy="3130400"/>
          </a:xfrm>
          <a:prstGeom prst="rect">
            <a:avLst/>
          </a:prstGeom>
        </p:spPr>
      </p:pic>
      <p:pic>
        <p:nvPicPr>
          <p:cNvPr id="9" name="Picture 8"/>
          <p:cNvPicPr>
            <a:picLocks noChangeAspect="1"/>
          </p:cNvPicPr>
          <p:nvPr/>
        </p:nvPicPr>
        <p:blipFill>
          <a:blip r:embed="rId9"/>
          <a:stretch>
            <a:fillRect/>
          </a:stretch>
        </p:blipFill>
        <p:spPr>
          <a:xfrm>
            <a:off x="728607" y="3534357"/>
            <a:ext cx="9478761" cy="3046311"/>
          </a:xfrm>
          <a:prstGeom prst="rect">
            <a:avLst/>
          </a:prstGeom>
        </p:spPr>
      </p:pic>
      <p:pic>
        <p:nvPicPr>
          <p:cNvPr id="5" name="Picture 4"/>
          <p:cNvPicPr>
            <a:picLocks noChangeAspect="1"/>
          </p:cNvPicPr>
          <p:nvPr/>
        </p:nvPicPr>
        <p:blipFill>
          <a:blip r:embed="rId10"/>
          <a:stretch>
            <a:fillRect/>
          </a:stretch>
        </p:blipFill>
        <p:spPr>
          <a:xfrm>
            <a:off x="2010167" y="3376026"/>
            <a:ext cx="8197201" cy="3291600"/>
          </a:xfrm>
          <a:prstGeom prst="rect">
            <a:avLst/>
          </a:prstGeom>
        </p:spPr>
      </p:pic>
    </p:spTree>
    <p:extLst>
      <p:ext uri="{BB962C8B-B14F-4D97-AF65-F5344CB8AC3E}">
        <p14:creationId xmlns:p14="http://schemas.microsoft.com/office/powerpoint/2010/main" val="31960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What is one of your main areas of work?</a:t>
            </a:r>
          </a:p>
          <a:p>
            <a:r>
              <a:rPr lang="en-US" dirty="0" smtClean="0">
                <a:solidFill>
                  <a:schemeClr val="bg1"/>
                </a:solidFill>
              </a:rPr>
              <a:t>What is a line of basic/laboratory research that informs it?</a:t>
            </a:r>
          </a:p>
          <a:p>
            <a:r>
              <a:rPr lang="en-US" dirty="0" smtClean="0">
                <a:solidFill>
                  <a:schemeClr val="bg1"/>
                </a:solidFill>
              </a:rPr>
              <a:t>Who is a leader in that area?</a:t>
            </a:r>
          </a:p>
          <a:p>
            <a:r>
              <a:rPr lang="en-US" dirty="0" smtClean="0">
                <a:solidFill>
                  <a:schemeClr val="bg1"/>
                </a:solidFill>
              </a:rPr>
              <a:t>Look up his or her most cited paper and read it.</a:t>
            </a:r>
          </a:p>
          <a:p>
            <a:r>
              <a:rPr lang="en-US" dirty="0" smtClean="0">
                <a:solidFill>
                  <a:schemeClr val="bg1"/>
                </a:solidFill>
              </a:rPr>
              <a:t>Keep going from there.</a:t>
            </a:r>
          </a:p>
          <a:p>
            <a:endParaRPr lang="en-US" dirty="0"/>
          </a:p>
        </p:txBody>
      </p:sp>
      <p:sp>
        <p:nvSpPr>
          <p:cNvPr id="3" name="Title 2"/>
          <p:cNvSpPr>
            <a:spLocks noGrp="1"/>
          </p:cNvSpPr>
          <p:nvPr>
            <p:ph type="title"/>
          </p:nvPr>
        </p:nvSpPr>
        <p:spPr/>
        <p:txBody>
          <a:bodyPr/>
          <a:lstStyle/>
          <a:p>
            <a:r>
              <a:rPr lang="en-US" dirty="0" smtClean="0"/>
              <a:t>Challenge: Reach</a:t>
            </a:r>
            <a:endParaRPr lang="en-US" dirty="0"/>
          </a:p>
        </p:txBody>
      </p:sp>
    </p:spTree>
    <p:extLst>
      <p:ext uri="{BB962C8B-B14F-4D97-AF65-F5344CB8AC3E}">
        <p14:creationId xmlns:p14="http://schemas.microsoft.com/office/powerpoint/2010/main" val="17816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Mind chatter</a:t>
            </a:r>
          </a:p>
          <a:p>
            <a:r>
              <a:rPr lang="en-US" dirty="0" smtClean="0">
                <a:solidFill>
                  <a:schemeClr val="bg1"/>
                </a:solidFill>
              </a:rPr>
              <a:t>Feel frustrated</a:t>
            </a:r>
          </a:p>
          <a:p>
            <a:r>
              <a:rPr lang="en-US" dirty="0" smtClean="0">
                <a:solidFill>
                  <a:schemeClr val="bg1"/>
                </a:solidFill>
              </a:rPr>
              <a:t>There will be better things to do</a:t>
            </a:r>
          </a:p>
          <a:p>
            <a:r>
              <a:rPr lang="en-US" dirty="0" smtClean="0">
                <a:solidFill>
                  <a:schemeClr val="bg1"/>
                </a:solidFill>
              </a:rPr>
              <a:t>You won’t have the time</a:t>
            </a:r>
          </a:p>
          <a:p>
            <a:r>
              <a:rPr lang="en-US" dirty="0" smtClean="0">
                <a:solidFill>
                  <a:schemeClr val="bg1"/>
                </a:solidFill>
              </a:rPr>
              <a:t>More mind chatter </a:t>
            </a:r>
            <a:endParaRPr lang="en-US" dirty="0">
              <a:solidFill>
                <a:schemeClr val="bg1"/>
              </a:solidFill>
            </a:endParaRPr>
          </a:p>
        </p:txBody>
      </p:sp>
      <p:sp>
        <p:nvSpPr>
          <p:cNvPr id="3" name="Title 2"/>
          <p:cNvSpPr>
            <a:spLocks noGrp="1"/>
          </p:cNvSpPr>
          <p:nvPr>
            <p:ph type="title"/>
          </p:nvPr>
        </p:nvSpPr>
        <p:spPr/>
        <p:txBody>
          <a:bodyPr/>
          <a:lstStyle/>
          <a:p>
            <a:r>
              <a:rPr lang="en-US" dirty="0" smtClean="0"/>
              <a:t>Here’s what will happen	</a:t>
            </a:r>
            <a:endParaRPr lang="en-US" dirty="0"/>
          </a:p>
        </p:txBody>
      </p:sp>
    </p:spTree>
    <p:extLst>
      <p:ext uri="{BB962C8B-B14F-4D97-AF65-F5344CB8AC3E}">
        <p14:creationId xmlns:p14="http://schemas.microsoft.com/office/powerpoint/2010/main" val="20673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Connect with why this might be worth it</a:t>
            </a:r>
          </a:p>
          <a:p>
            <a:r>
              <a:rPr lang="en-US" dirty="0" smtClean="0">
                <a:solidFill>
                  <a:schemeClr val="bg1"/>
                </a:solidFill>
              </a:rPr>
              <a:t>Think about you in grad school</a:t>
            </a:r>
          </a:p>
          <a:p>
            <a:r>
              <a:rPr lang="en-US" dirty="0" smtClean="0">
                <a:solidFill>
                  <a:schemeClr val="bg1"/>
                </a:solidFill>
              </a:rPr>
              <a:t>Take small steps in a direction you find meaningful</a:t>
            </a:r>
          </a:p>
          <a:p>
            <a:r>
              <a:rPr lang="en-US" dirty="0" smtClean="0">
                <a:solidFill>
                  <a:schemeClr val="bg1"/>
                </a:solidFill>
              </a:rPr>
              <a:t>Honestly check in if it’s worth it</a:t>
            </a:r>
          </a:p>
          <a:p>
            <a:r>
              <a:rPr lang="en-US" dirty="0" smtClean="0">
                <a:solidFill>
                  <a:schemeClr val="bg1"/>
                </a:solidFill>
              </a:rPr>
              <a:t>If it is keep going</a:t>
            </a:r>
          </a:p>
          <a:p>
            <a:r>
              <a:rPr lang="en-US" dirty="0" smtClean="0">
                <a:solidFill>
                  <a:schemeClr val="bg1"/>
                </a:solidFill>
              </a:rPr>
              <a:t>If not, do something else</a:t>
            </a:r>
          </a:p>
          <a:p>
            <a:r>
              <a:rPr lang="en-US" dirty="0" smtClean="0">
                <a:solidFill>
                  <a:schemeClr val="bg1"/>
                </a:solidFill>
              </a:rPr>
              <a:t>If you actually get a collaborator</a:t>
            </a:r>
          </a:p>
          <a:p>
            <a:pPr lvl="1"/>
            <a:r>
              <a:rPr lang="en-US" dirty="0" smtClean="0">
                <a:solidFill>
                  <a:schemeClr val="bg1"/>
                </a:solidFill>
              </a:rPr>
              <a:t>It can be odd</a:t>
            </a:r>
            <a:endParaRPr lang="en-US" dirty="0">
              <a:solidFill>
                <a:schemeClr val="bg1"/>
              </a:solidFill>
            </a:endParaRPr>
          </a:p>
          <a:p>
            <a:pPr lvl="1"/>
            <a:endParaRPr lang="en-US" dirty="0" smtClean="0">
              <a:solidFill>
                <a:schemeClr val="bg1"/>
              </a:solidFill>
            </a:endParaRPr>
          </a:p>
          <a:p>
            <a:pPr lvl="1"/>
            <a:endParaRPr lang="en-US" dirty="0">
              <a:solidFill>
                <a:schemeClr val="bg1"/>
              </a:solidFill>
            </a:endParaRPr>
          </a:p>
        </p:txBody>
      </p:sp>
      <p:sp>
        <p:nvSpPr>
          <p:cNvPr id="3" name="Title 2"/>
          <p:cNvSpPr>
            <a:spLocks noGrp="1"/>
          </p:cNvSpPr>
          <p:nvPr>
            <p:ph type="title"/>
          </p:nvPr>
        </p:nvSpPr>
        <p:spPr/>
        <p:txBody>
          <a:bodyPr>
            <a:normAutofit/>
          </a:bodyPr>
          <a:lstStyle/>
          <a:p>
            <a:r>
              <a:rPr lang="en-US" dirty="0" smtClean="0"/>
              <a:t>Keep moving</a:t>
            </a:r>
            <a:endParaRPr lang="en-US" dirty="0"/>
          </a:p>
        </p:txBody>
      </p:sp>
    </p:spTree>
    <p:extLst>
      <p:ext uri="{BB962C8B-B14F-4D97-AF65-F5344CB8AC3E}">
        <p14:creationId xmlns:p14="http://schemas.microsoft.com/office/powerpoint/2010/main" val="9684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22" y="486561"/>
            <a:ext cx="11878812" cy="5939406"/>
          </a:xfrm>
          <a:prstGeom prst="rect">
            <a:avLst/>
          </a:prstGeom>
        </p:spPr>
      </p:pic>
    </p:spTree>
    <p:extLst>
      <p:ext uri="{BB962C8B-B14F-4D97-AF65-F5344CB8AC3E}">
        <p14:creationId xmlns:p14="http://schemas.microsoft.com/office/powerpoint/2010/main" val="30786110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2" descr="https://contextualscience.org/files/Cover1rev100-web.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95145" y="226951"/>
            <a:ext cx="4973287" cy="663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342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4338" name="Picture 2" descr="https://i.ytimg.com/vi/d6lYeTWdYLw/maxresdefault.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96139" y="143523"/>
            <a:ext cx="9277165" cy="52188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374" y="5237825"/>
            <a:ext cx="11094129" cy="1754326"/>
          </a:xfrm>
          <a:prstGeom prst="rect">
            <a:avLst/>
          </a:prstGeom>
          <a:noFill/>
        </p:spPr>
        <p:txBody>
          <a:bodyPr wrap="square" rtlCol="0">
            <a:spAutoFit/>
          </a:bodyPr>
          <a:lstStyle/>
          <a:p>
            <a:pPr algn="ctr"/>
            <a:r>
              <a:rPr lang="en-US" sz="5400" dirty="0" smtClean="0">
                <a:solidFill>
                  <a:schemeClr val="bg1"/>
                </a:solidFill>
              </a:rPr>
              <a:t>“In the face of overwhelming odds I’m faced with only one option,”</a:t>
            </a:r>
            <a:endParaRPr lang="en-US" sz="5400" dirty="0">
              <a:solidFill>
                <a:schemeClr val="bg1"/>
              </a:solidFill>
            </a:endParaRPr>
          </a:p>
        </p:txBody>
      </p:sp>
    </p:spTree>
    <p:extLst>
      <p:ext uri="{BB962C8B-B14F-4D97-AF65-F5344CB8AC3E}">
        <p14:creationId xmlns:p14="http://schemas.microsoft.com/office/powerpoint/2010/main" val="13553848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4338" name="Picture 2" descr="https://i.ytimg.com/vi/d6lYeTWdYLw/maxresdefault.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96139" y="143523"/>
            <a:ext cx="9277165" cy="52188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374" y="5237825"/>
            <a:ext cx="11094129" cy="1754326"/>
          </a:xfrm>
          <a:prstGeom prst="rect">
            <a:avLst/>
          </a:prstGeom>
          <a:noFill/>
        </p:spPr>
        <p:txBody>
          <a:bodyPr wrap="square" rtlCol="0">
            <a:spAutoFit/>
          </a:bodyPr>
          <a:lstStyle/>
          <a:p>
            <a:pPr algn="ctr"/>
            <a:r>
              <a:rPr lang="en-US" sz="5400" dirty="0" smtClean="0">
                <a:solidFill>
                  <a:schemeClr val="bg1"/>
                </a:solidFill>
              </a:rPr>
              <a:t>“I’m going to have to science the shit out of this.” </a:t>
            </a:r>
            <a:r>
              <a:rPr lang="en-US" dirty="0" smtClean="0">
                <a:solidFill>
                  <a:schemeClr val="bg1"/>
                </a:solidFill>
              </a:rPr>
              <a:t>Matt Damon in The Martian</a:t>
            </a:r>
            <a:endParaRPr lang="en-US" dirty="0">
              <a:solidFill>
                <a:schemeClr val="bg1"/>
              </a:solidFill>
            </a:endParaRPr>
          </a:p>
        </p:txBody>
      </p:sp>
    </p:spTree>
    <p:extLst>
      <p:ext uri="{BB962C8B-B14F-4D97-AF65-F5344CB8AC3E}">
        <p14:creationId xmlns:p14="http://schemas.microsoft.com/office/powerpoint/2010/main" val="2288811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1266" name="Picture 2" descr="http://www.mombiefitness.com/wp-content/uploads/2011/10/thank_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4" y="241747"/>
            <a:ext cx="10200442" cy="654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03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smtClean="0"/>
              <a:t>Fortunate events</a:t>
            </a:r>
            <a:endParaRPr lang="en-US" sz="5400" dirty="0"/>
          </a:p>
        </p:txBody>
      </p:sp>
      <p:pic>
        <p:nvPicPr>
          <p:cNvPr id="6146" name="Picture 2" descr="https://pantherfile.uwm.edu/dermer/public/Dept/2002/Moore,%20Woods,%20Baron,%20&amp;%20Derm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9" y="1766859"/>
            <a:ext cx="6031345" cy="45235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pantherfile.uwm.edu/dermer/public/Dept/2002/Michael%20Twohig%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4654" y="295101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13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2759</TotalTime>
  <Words>1982</Words>
  <Application>Microsoft Office PowerPoint</Application>
  <PresentationFormat>Widescreen</PresentationFormat>
  <Paragraphs>328</Paragraphs>
  <Slides>83</Slides>
  <Notes>40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6" baseType="lpstr">
      <vt:lpstr>맑은 고딕</vt:lpstr>
      <vt:lpstr>ＭＳ Ｐゴシック</vt:lpstr>
      <vt:lpstr>Arial</vt:lpstr>
      <vt:lpstr>Calibri</vt:lpstr>
      <vt:lpstr>Calisto MT</vt:lpstr>
      <vt:lpstr>Garamond</vt:lpstr>
      <vt:lpstr>Gill Sans</vt:lpstr>
      <vt:lpstr>Gill Sans MT</vt:lpstr>
      <vt:lpstr>Wingdings</vt:lpstr>
      <vt:lpstr>Wingdings 2</vt:lpstr>
      <vt:lpstr>Mountain</vt:lpstr>
      <vt:lpstr>CorelDRAW</vt:lpstr>
      <vt:lpstr>Chart</vt:lpstr>
      <vt:lpstr>PowerPoint Presentation</vt:lpstr>
      <vt:lpstr>A collaborative approach to translational research:  The mutual interest model</vt:lpstr>
      <vt:lpstr>Disclosures (support):</vt:lpstr>
      <vt:lpstr>PowerPoint Presentation</vt:lpstr>
      <vt:lpstr>PowerPoint Presentation</vt:lpstr>
      <vt:lpstr>PowerPoint Presentation</vt:lpstr>
      <vt:lpstr>PowerPoint Presentation</vt:lpstr>
      <vt:lpstr>PowerPoint Presentation</vt:lpstr>
      <vt:lpstr>Fortunate events</vt:lpstr>
      <vt:lpstr>Introduced to behavior analysis</vt:lpstr>
      <vt:lpstr>PowerPoint Presentation</vt:lpstr>
      <vt:lpstr>  Translational work</vt:lpstr>
      <vt:lpstr>My first example of translational work</vt:lpstr>
      <vt:lpstr>PowerPoint Presentation</vt:lpstr>
      <vt:lpstr>PowerPoint Presentation</vt:lpstr>
      <vt:lpstr>PowerPoint Presentation</vt:lpstr>
      <vt:lpstr>  Translational work</vt:lpstr>
      <vt:lpstr>Academic Values</vt:lpstr>
      <vt:lpstr>PowerPoint Presentation</vt:lpstr>
      <vt:lpstr>PowerPoint Presentation</vt:lpstr>
      <vt:lpstr>PowerPoint Presentation</vt:lpstr>
      <vt:lpstr>I’m not the first to think this</vt:lpstr>
      <vt:lpstr>The concern is still there </vt:lpstr>
      <vt:lpstr>How?</vt:lpstr>
      <vt:lpstr>Mutual interest model (Hayes, 1987)</vt:lpstr>
      <vt:lpstr>Someone listen!</vt:lpstr>
      <vt:lpstr>Most of us are familiar with this  </vt:lpstr>
      <vt:lpstr>Philosophy: Functional Contextualism</vt:lpstr>
      <vt:lpstr>Basic Behavioral Theories are Sound </vt:lpstr>
      <vt:lpstr>Rule Governed Behavior</vt:lpstr>
      <vt:lpstr>Relational Frame Theory</vt:lpstr>
      <vt:lpstr>PowerPoint Presentation</vt:lpstr>
      <vt:lpstr>Effect size by component relative to inactive conditions</vt:lpstr>
      <vt:lpstr>PowerPoint Presentation</vt:lpstr>
      <vt:lpstr>Randomized Controlled Trials *=children or adolescents</vt:lpstr>
      <vt:lpstr>PowerPoint Presentation</vt:lpstr>
      <vt:lpstr>PowerPoint Presentation</vt:lpstr>
      <vt:lpstr>My Behavior Analysis Colleagues at USU</vt:lpstr>
      <vt:lpstr>Academic Values</vt:lpstr>
      <vt:lpstr>PowerPoint Presentation</vt:lpstr>
      <vt:lpstr>  Translational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Delay Discounting: What is it?</vt:lpstr>
      <vt:lpstr>Delay Discounting: What is it?</vt:lpstr>
      <vt:lpstr>Delay Discounting: What is it?</vt:lpstr>
      <vt:lpstr>Delay Discounting: What is it?</vt:lpstr>
      <vt:lpstr>Delay Discounting: What is it?</vt:lpstr>
      <vt:lpstr>Delay Discounting</vt:lpstr>
      <vt:lpstr>Delay Discounting…the flipside</vt:lpstr>
      <vt:lpstr>Delay discounting is associated with</vt:lpstr>
      <vt:lpstr>Delay Discounting and OCD</vt:lpstr>
      <vt:lpstr>PowerPoint Presentation</vt:lpstr>
      <vt:lpstr>PowerPoint Presentation</vt:lpstr>
      <vt:lpstr>PowerPoint Presentation</vt:lpstr>
      <vt:lpstr>PowerPoint Presentation</vt:lpstr>
      <vt:lpstr>Clients with clinical pathology and steep discounting</vt:lpstr>
      <vt:lpstr>PowerPoint Presentation</vt:lpstr>
      <vt:lpstr>PowerPoint Presentation</vt:lpstr>
      <vt:lpstr>PowerPoint Presentation</vt:lpstr>
      <vt:lpstr>Current project</vt:lpstr>
      <vt:lpstr>Why is basic work important?</vt:lpstr>
      <vt:lpstr>Resurgence-  Reappearance of extinguished behavior when an alternative  behavior introduced during extinction is subsequently also placed on extinction </vt:lpstr>
      <vt:lpstr>PowerPoint Presentation</vt:lpstr>
      <vt:lpstr>PowerPoint Presentation</vt:lpstr>
      <vt:lpstr>PowerPoint Presentation</vt:lpstr>
      <vt:lpstr>PowerPoint Presentation</vt:lpstr>
      <vt:lpstr>One where tables were turned: Audiology </vt:lpstr>
      <vt:lpstr>Challenge: Reach</vt:lpstr>
      <vt:lpstr>Here’s what will happen </vt:lpstr>
      <vt:lpstr>Keep moving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Twohig</dc:creator>
  <cp:lastModifiedBy>Michael Twohig</cp:lastModifiedBy>
  <cp:revision>185</cp:revision>
  <dcterms:created xsi:type="dcterms:W3CDTF">2015-10-24T18:28:44Z</dcterms:created>
  <dcterms:modified xsi:type="dcterms:W3CDTF">2016-06-14T19:06:48Z</dcterms:modified>
</cp:coreProperties>
</file>